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5256F-252C-48D2-9E34-7D6F57C7F4C2}" type="datetimeFigureOut">
              <a:rPr lang="fr-BE" smtClean="0"/>
              <a:t>17/10/2014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EF6E-95AA-434F-9CF5-3154CBC035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30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2A374-6D62-498B-A2E4-FE8B75DF2F04}" type="slidenum">
              <a:rPr lang="fr-FR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42B2B3-F0E1-4ED1-B347-8DDD6A45A131}" type="slidenum">
              <a:rPr lang="fr-FR" altLang="fr-FR" sz="1200" smtClean="0">
                <a:solidFill>
                  <a:prstClr val="black"/>
                </a:solidFill>
              </a:rPr>
              <a:pPr eaLnBrk="1" hangingPunct="1"/>
              <a:t>27</a:t>
            </a:fld>
            <a:endParaRPr lang="fr-FR" altLang="fr-FR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E8F99-914A-479C-B223-5B539E73D34D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1DD4-FC07-47A4-967E-3F1CFD903FF1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87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4829A-DAB8-4404-83F0-BA42F1B9E037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B29AF-6C5E-46C8-8EA3-38EF71E11558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9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53045-F1E5-4C7C-9002-AB94906CF15B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1E63-CFCA-4069-B484-FB344948592B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5B27E-34D0-42D5-A487-30DA5B3C1F15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8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b">
            <a:normAutofit/>
          </a:bodyPr>
          <a:lstStyle>
            <a:lvl1pPr marL="73152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99756-900C-4C62-AB0D-2E7705BF0F7D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5BCB1-1FCA-4803-9386-B3B0EB4A98D7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781D1-E4D7-491B-985C-F05EFE3C9D76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8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4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F707B-84A4-488B-AE97-D551AB48EFA0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D4B54-E6A8-4536-9F5B-4276E671F62D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C2E3B-2CAF-4350-B565-DAD68F762CB4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ACBB9-EEA1-4ADC-B86B-19C3F8EE35C2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AABCC-EB79-4A42-BF3B-AA493E1312D2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DAFA8-870C-431F-B170-9C8112F42B7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Image 0" descr="ASSAF_LOGO_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53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ACA1F-ACA5-49D9-BB9D-0D6EF31476A5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A9255-3F6A-4718-A2EF-35D90DF2E923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3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94B94-7845-4E75-85E7-63B6FBF7123C}" type="datetime1">
              <a:rPr lang="fr-BE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B231B-293F-40AB-8DF0-6FEBA740DE81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8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74DBF-4D06-4CAA-B03D-D6BAD6A62743}" type="datetime1">
              <a:rPr lang="fr-BE" smtClean="0">
                <a:solidFill>
                  <a:prstClr val="white">
                    <a:shade val="50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17/10/2014</a:t>
            </a:fld>
            <a:endParaRPr lang="fr-FR" dirty="0">
              <a:solidFill>
                <a:prstClr val="white">
                  <a:shade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>
                  <a:shade val="5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52DC5-5469-4310-9BE1-735E942DCD35}" type="slidenum">
              <a:rPr lang="fr-FR" smtClean="0">
                <a:solidFill>
                  <a:prstClr val="white">
                    <a:shade val="50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prstClr val="white">
                  <a:shade val="50000"/>
                </a:prstClr>
              </a:solidFill>
              <a:latin typeface="Times New Roman" pitchFamily="18" charset="0"/>
            </a:endParaRPr>
          </a:p>
        </p:txBody>
      </p:sp>
      <p:pic>
        <p:nvPicPr>
          <p:cNvPr id="7" name="Image 0" descr="ASSAF_LOGO_V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0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elgium.be/fr/famille/aide_sociale/seniors/aide_et_soins_a_domicile/index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url=http://le-manager-urbain.com/telesommet-2012-etre-performant-tout-en-ayant-une-vie/&amp;rct=j&amp;frm=1&amp;q=&amp;esrc=s&amp;sa=U&amp;ei=kIwyVLOLJI3baOaagbgG&amp;ved=0CDcQ9QEwEQ&amp;usg=AFQjCNH5BLjnrhK4gLSnkYRnY0VzB_tVn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hyperlink" Target="http://www.google.be/url?sa=i&amp;rct=j&amp;q=&amp;esrc=s&amp;frm=1&amp;source=images&amp;cd=&amp;cad=rja&amp;docid=MjWXWVy5gTl57M&amp;tbnid=3-Wf1AtCPc93vM:&amp;ved=0CAUQjRw&amp;url=http://www.identites-vpc.com/verre-a-decoupe-nasale-ergo.asp&amp;ei=eW5vUu2MDJCr0AX67ICICg&amp;bvm=bv.55123115,d.ZG4&amp;psig=AFQjCNF4Zt_mKA61Ij2QfhpVfd7bWV2JeA&amp;ust=1383120885297675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e-gif.com/gif/cartoons/pierre-a-feux/fire_stones011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Quels soutiens pour le garde à domicile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Association de patients: </a:t>
            </a:r>
            <a:r>
              <a:rPr lang="fr-FR" dirty="0" err="1" smtClean="0"/>
              <a:t>asbl</a:t>
            </a:r>
            <a:r>
              <a:rPr lang="fr-FR" dirty="0" smtClean="0"/>
              <a:t> Alzheimer Belgique</a:t>
            </a:r>
          </a:p>
          <a:p>
            <a:pPr lvl="1"/>
            <a:r>
              <a:rPr lang="fr-FR" dirty="0" smtClean="0"/>
              <a:t>Anouk Dufour, ergothérapeute , psychomotricienne et formatrice </a:t>
            </a:r>
          </a:p>
          <a:p>
            <a:endParaRPr lang="fr-FR" dirty="0" smtClean="0"/>
          </a:p>
          <a:p>
            <a:pPr lvl="1"/>
            <a:r>
              <a:rPr lang="fr-BE" dirty="0" smtClean="0"/>
              <a:t>Ergothérapie à domicile auprès de la personne atteinte de la maladie d’Alzheimer et de sa famille</a:t>
            </a:r>
          </a:p>
          <a:p>
            <a:pPr lvl="1"/>
            <a:endParaRPr lang="fr-FR" b="1" dirty="0" smtClean="0"/>
          </a:p>
          <a:p>
            <a:pPr lvl="1"/>
            <a:r>
              <a:rPr lang="fr-BE" dirty="0" smtClean="0"/>
              <a:t>Formations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00"/>
          </a:xfrm>
        </p:spPr>
        <p:txBody>
          <a:bodyPr/>
          <a:lstStyle/>
          <a:p>
            <a:r>
              <a:rPr lang="fr-BE" dirty="0" smtClean="0"/>
              <a:t>Aide</a:t>
            </a:r>
          </a:p>
          <a:p>
            <a:pPr lvl="1"/>
            <a:r>
              <a:rPr lang="fr-BE" dirty="0" smtClean="0">
                <a:hlinkClick r:id="rId2" action="ppaction://hlinkfile"/>
              </a:rPr>
              <a:t>L'aide à domicile</a:t>
            </a:r>
            <a:r>
              <a:rPr lang="fr-BE" dirty="0" smtClean="0"/>
              <a:t>: pour les personnes qui souhaitent continuer à vivre le plus longtemps possible chez elles. 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Être complémentaire (interdisciplinarité) avec :</a:t>
            </a:r>
          </a:p>
          <a:p>
            <a:pPr lvl="2"/>
            <a:r>
              <a:rPr lang="fr-BE" dirty="0" smtClean="0"/>
              <a:t>Le patient</a:t>
            </a:r>
          </a:p>
          <a:p>
            <a:pPr lvl="2"/>
            <a:r>
              <a:rPr lang="fr-BE" dirty="0" smtClean="0"/>
              <a:t>Les autres intervenants au domicile</a:t>
            </a:r>
          </a:p>
          <a:p>
            <a:pPr lvl="2"/>
            <a:r>
              <a:rPr lang="fr-BE" dirty="0" smtClean="0"/>
              <a:t>Les aidants proches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2290" name="Picture 2" descr="Groupe de travail 220 x 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095500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9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Accompagnement</a:t>
            </a:r>
          </a:p>
          <a:p>
            <a:pPr lvl="1"/>
            <a:r>
              <a:rPr lang="fr-BE" b="1" dirty="0" smtClean="0"/>
              <a:t>Accompagnement</a:t>
            </a:r>
            <a:r>
              <a:rPr lang="fr-BE" dirty="0" smtClean="0"/>
              <a:t> : se dit pour une personne qui en aide une autre dans diverses situations de vie. </a:t>
            </a:r>
            <a:r>
              <a:rPr lang="fr-BE" sz="1600" dirty="0" smtClean="0"/>
              <a:t>(</a:t>
            </a:r>
            <a:r>
              <a:rPr lang="fr-BE" sz="1600" dirty="0" err="1" smtClean="0"/>
              <a:t>Wikipédia</a:t>
            </a:r>
            <a:r>
              <a:rPr lang="fr-BE" sz="1600" dirty="0" smtClean="0"/>
              <a:t>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20482" name="Picture 2" descr="http://mitt-partners.com/images/accompagnem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3089030" cy="2592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6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3826768" cy="4752568"/>
          </a:xfrm>
        </p:spPr>
        <p:txBody>
          <a:bodyPr/>
          <a:lstStyle/>
          <a:p>
            <a:r>
              <a:rPr lang="fr-BE" dirty="0" smtClean="0"/>
              <a:t>Le soutien</a:t>
            </a:r>
          </a:p>
          <a:p>
            <a:pPr lvl="1"/>
            <a:r>
              <a:rPr lang="fr-BE" dirty="0" smtClean="0"/>
              <a:t>la solitude</a:t>
            </a:r>
          </a:p>
          <a:p>
            <a:pPr lvl="1"/>
            <a:r>
              <a:rPr lang="fr-BE" dirty="0" smtClean="0"/>
              <a:t>L’espoir</a:t>
            </a:r>
          </a:p>
          <a:p>
            <a:pPr lvl="1"/>
            <a:r>
              <a:rPr lang="fr-BE" dirty="0" smtClean="0"/>
              <a:t>L’</a:t>
            </a:r>
            <a:r>
              <a:rPr lang="fr-BE" dirty="0" err="1" smtClean="0"/>
              <a:t>empowerment</a:t>
            </a:r>
            <a:endParaRPr lang="fr-BE" dirty="0" smtClean="0"/>
          </a:p>
          <a:p>
            <a:pPr lvl="1"/>
            <a:r>
              <a:rPr lang="fr-BE" dirty="0" err="1" smtClean="0"/>
              <a:t>Coping</a:t>
            </a:r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26" name="Picture 2" descr="http://www.gipsap.re/IMG/jpg/assistan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2810795" cy="1872208"/>
          </a:xfrm>
          <a:prstGeom prst="rect">
            <a:avLst/>
          </a:prstGeom>
          <a:noFill/>
        </p:spPr>
      </p:pic>
      <p:pic>
        <p:nvPicPr>
          <p:cNvPr id="1028" name="Picture 4" descr="http://www.gipsap.re/IMG/jpg/assistance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3826484"/>
            <a:ext cx="3240360" cy="2410828"/>
          </a:xfrm>
          <a:prstGeom prst="rect">
            <a:avLst/>
          </a:prstGeom>
          <a:noFill/>
        </p:spPr>
      </p:pic>
      <p:pic>
        <p:nvPicPr>
          <p:cNvPr id="10242" name="Picture 2" descr="Empowerment 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820" y="4293096"/>
            <a:ext cx="3975652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5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 87 ans, cette mamie est  une championne de gymnastiqu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13176"/>
            <a:ext cx="2448272" cy="1679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gestes de manutention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z="2400" dirty="0" smtClean="0"/>
              <a:t>La formation !</a:t>
            </a:r>
          </a:p>
          <a:p>
            <a:pPr lvl="1"/>
            <a:r>
              <a:rPr lang="fr-BE" dirty="0" smtClean="0"/>
              <a:t>Equilibre (</a:t>
            </a:r>
            <a:r>
              <a:rPr lang="fr-BE" dirty="0" err="1" smtClean="0"/>
              <a:t>Para-Chutes</a:t>
            </a:r>
            <a:r>
              <a:rPr lang="fr-BE" dirty="0" smtClean="0"/>
              <a:t>)</a:t>
            </a:r>
          </a:p>
          <a:p>
            <a:pPr lvl="2"/>
            <a:r>
              <a:rPr lang="fr-BE" sz="2400" dirty="0" smtClean="0"/>
              <a:t>Une bonne stabilité pour une approche sécuritaire</a:t>
            </a:r>
          </a:p>
          <a:p>
            <a:pPr lvl="2"/>
            <a:r>
              <a:rPr lang="fr-BE" sz="2400" dirty="0" smtClean="0"/>
              <a:t>La prévention des chutes </a:t>
            </a:r>
          </a:p>
          <a:p>
            <a:pPr lvl="3"/>
            <a:r>
              <a:rPr lang="fr-BE" sz="2400" dirty="0" smtClean="0"/>
              <a:t>Intrinsèques</a:t>
            </a:r>
          </a:p>
          <a:p>
            <a:pPr lvl="3"/>
            <a:r>
              <a:rPr lang="fr-BE" sz="2400" dirty="0" smtClean="0"/>
              <a:t>Extrinsèques</a:t>
            </a:r>
          </a:p>
          <a:p>
            <a:pPr lvl="3"/>
            <a:endParaRPr lang="fr-BE" dirty="0" smtClean="0"/>
          </a:p>
          <a:p>
            <a:pPr lvl="2"/>
            <a:r>
              <a:rPr lang="fr-BE" b="1" dirty="0" smtClean="0"/>
              <a:t>Personnel d’aide </a:t>
            </a:r>
          </a:p>
          <a:p>
            <a:pPr lvl="2"/>
            <a:endParaRPr lang="fr-BE" b="1" dirty="0" smtClean="0"/>
          </a:p>
          <a:p>
            <a:pPr lvl="2"/>
            <a:endParaRPr lang="fr-BE" b="1" dirty="0" smtClean="0"/>
          </a:p>
          <a:p>
            <a:pPr lvl="2"/>
            <a:endParaRPr lang="fr-BE" b="1" dirty="0" smtClean="0"/>
          </a:p>
          <a:p>
            <a:pPr lvl="2"/>
            <a:r>
              <a:rPr lang="fr-BE" b="1" dirty="0" smtClean="0"/>
              <a:t> bénéficiaire</a:t>
            </a:r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122" name="Picture 2" descr="https://encrypted-tbn1.gstatic.com/images?q=tbn:ANd9GcR9xfeitzDKmzTjeR6IbtX4pxbdeCAuyZcSICqUIqi_TkdhE4dLrNioAq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24944"/>
            <a:ext cx="2160240" cy="17342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218" name="Picture 2" descr="pg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1413057" cy="30910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Flèche vers le bas 7"/>
          <p:cNvSpPr/>
          <p:nvPr/>
        </p:nvSpPr>
        <p:spPr>
          <a:xfrm>
            <a:off x="2267744" y="4725144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B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528392" cy="45858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gestes de manutention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205064"/>
          </a:xfrm>
        </p:spPr>
        <p:txBody>
          <a:bodyPr>
            <a:normAutofit/>
          </a:bodyPr>
          <a:lstStyle/>
          <a:p>
            <a:r>
              <a:rPr lang="fr-BE" sz="2400" dirty="0" smtClean="0"/>
              <a:t>La formation !</a:t>
            </a:r>
          </a:p>
          <a:p>
            <a:pPr lvl="1"/>
            <a:r>
              <a:rPr lang="fr-BE" dirty="0" smtClean="0"/>
              <a:t>Ecole du dos (techniques Mézières)</a:t>
            </a:r>
          </a:p>
          <a:p>
            <a:pPr lvl="2"/>
            <a:r>
              <a:rPr lang="fr-BE" sz="2400" dirty="0" smtClean="0"/>
              <a:t>Être bien dans son corps pour transmettre le bien-être</a:t>
            </a:r>
          </a:p>
          <a:p>
            <a:pPr lvl="2"/>
            <a:endParaRPr lang="fr-BE" sz="2400" dirty="0" smtClean="0"/>
          </a:p>
          <a:p>
            <a:pPr lvl="2"/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gestes de manutention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6012160" cy="3052936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La formation !</a:t>
            </a:r>
          </a:p>
          <a:p>
            <a:pPr lvl="1"/>
            <a:r>
              <a:rPr lang="fr-BE" dirty="0" smtClean="0"/>
              <a:t>Manutention des personnes </a:t>
            </a:r>
          </a:p>
          <a:p>
            <a:pPr lvl="2">
              <a:lnSpc>
                <a:spcPct val="90000"/>
              </a:lnSpc>
            </a:pPr>
            <a:r>
              <a:rPr lang="fr-BE" dirty="0" smtClean="0"/>
              <a:t>Gestuelle spécifique (confort)</a:t>
            </a:r>
          </a:p>
          <a:p>
            <a:pPr lvl="2">
              <a:lnSpc>
                <a:spcPct val="90000"/>
              </a:lnSpc>
            </a:pPr>
            <a:r>
              <a:rPr lang="fr-BE" dirty="0" smtClean="0"/>
              <a:t>Attitude ergonomique (travailler au plus près)</a:t>
            </a:r>
          </a:p>
          <a:p>
            <a:pPr lvl="2">
              <a:lnSpc>
                <a:spcPct val="90000"/>
              </a:lnSpc>
            </a:pPr>
            <a:r>
              <a:rPr lang="fr-BE" dirty="0" smtClean="0"/>
              <a:t>Communiquer (verbale et non verbale)</a:t>
            </a:r>
          </a:p>
          <a:p>
            <a:pPr lvl="2">
              <a:lnSpc>
                <a:spcPct val="90000"/>
              </a:lnSpc>
            </a:pPr>
            <a:r>
              <a:rPr lang="fr-BE" dirty="0" smtClean="0"/>
              <a:t>Stimuler la participation du patient</a:t>
            </a:r>
          </a:p>
          <a:p>
            <a:pPr lvl="2">
              <a:lnSpc>
                <a:spcPct val="90000"/>
              </a:lnSpc>
            </a:pPr>
            <a:r>
              <a:rPr lang="fr-BE" dirty="0" smtClean="0"/>
              <a:t>Provoquer le travail en collaboration</a:t>
            </a:r>
          </a:p>
          <a:p>
            <a:pPr lvl="2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15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172" name="Picture 4" descr="http://img.clubic.com/06827616-photo-manga01-0911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01008"/>
            <a:ext cx="2239712" cy="27289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0865236">
            <a:off x="971600" y="4869160"/>
            <a:ext cx="59766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ln w="10160">
                  <a:solidFill>
                    <a:srgbClr val="B83D6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Tant que les exosquelettes ne sont pas au point !</a:t>
            </a:r>
            <a:endParaRPr lang="fr-FR" sz="2800" dirty="0">
              <a:ln w="10160">
                <a:solidFill>
                  <a:srgbClr val="B83D68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Utilisation aides techniques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Conseil de l’ergothérapeute pour l’adaptation du domicile dans le but d’augmenter la sécurité du garde malade et le bien-être du bénéficiaire.</a:t>
            </a:r>
          </a:p>
          <a:p>
            <a:endParaRPr lang="fr-BE" dirty="0" smtClean="0"/>
          </a:p>
          <a:p>
            <a:pPr marL="651510" indent="-514350">
              <a:buFont typeface="+mj-lt"/>
              <a:buAutoNum type="arabicPeriod"/>
            </a:pPr>
            <a:r>
              <a:rPr lang="fr-BE" sz="2400" dirty="0" smtClean="0"/>
              <a:t>Apport d’aides techniques</a:t>
            </a:r>
          </a:p>
          <a:p>
            <a:pPr marL="651510" indent="-514350">
              <a:buFont typeface="+mj-lt"/>
              <a:buAutoNum type="arabicPeriod"/>
            </a:pPr>
            <a:r>
              <a:rPr lang="fr-BE" sz="2400" dirty="0" smtClean="0"/>
              <a:t>Aménagement de l’espace </a:t>
            </a:r>
          </a:p>
          <a:p>
            <a:pPr marL="651510" indent="-514350">
              <a:buFont typeface="+mj-lt"/>
              <a:buAutoNum type="arabicPeriod"/>
            </a:pPr>
            <a:endParaRPr lang="fr-BE" sz="2400" dirty="0" smtClean="0"/>
          </a:p>
          <a:p>
            <a:pPr marL="651510" indent="-514350">
              <a:buFont typeface="+mj-lt"/>
              <a:buAutoNum type="arabicPeriod"/>
            </a:pP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16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vue.medhyg.ch/Images/32651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603939" cy="3853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L’accompagnement à la marche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709160"/>
          </a:xfrm>
        </p:spPr>
        <p:txBody>
          <a:bodyPr/>
          <a:lstStyle/>
          <a:p>
            <a:r>
              <a:rPr lang="fr-BE" dirty="0" smtClean="0"/>
              <a:t>Régression psychomotrice</a:t>
            </a:r>
          </a:p>
          <a:p>
            <a:r>
              <a:rPr lang="fr-BE" dirty="0" smtClean="0"/>
              <a:t>Sécurité</a:t>
            </a:r>
          </a:p>
          <a:p>
            <a:r>
              <a:rPr lang="fr-BE" dirty="0" smtClean="0"/>
              <a:t>Valorisation</a:t>
            </a:r>
          </a:p>
          <a:p>
            <a:r>
              <a:rPr lang="fr-BE" dirty="0" smtClean="0"/>
              <a:t>Conserver le potentiel musculaire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Prévention des escarres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Les forces de compression </a:t>
            </a:r>
          </a:p>
          <a:p>
            <a:r>
              <a:rPr lang="fr-BE" dirty="0" smtClean="0"/>
              <a:t>Les forces de cisaillement</a:t>
            </a:r>
          </a:p>
          <a:p>
            <a:r>
              <a:rPr lang="fr-BE" dirty="0" smtClean="0">
                <a:sym typeface="Wingdings" pitchFamily="2" charset="2"/>
              </a:rPr>
              <a:t> le positionnement (prévention)</a:t>
            </a:r>
          </a:p>
          <a:p>
            <a:r>
              <a:rPr lang="fr-BE" dirty="0" smtClean="0">
                <a:sym typeface="Wingdings" pitchFamily="2" charset="2"/>
              </a:rPr>
              <a:t>Utilisation du matériel d’aide</a:t>
            </a:r>
            <a:endParaRPr lang="fr-BE" dirty="0" smtClean="0"/>
          </a:p>
          <a:p>
            <a:pPr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18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4098" name="Picture 2" descr="http://www.escarre.fr/plaie/physio-pathologie/images/cisailleme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520280" cy="1011224"/>
          </a:xfrm>
          <a:prstGeom prst="rect">
            <a:avLst/>
          </a:prstGeom>
          <a:noFill/>
        </p:spPr>
      </p:pic>
      <p:pic>
        <p:nvPicPr>
          <p:cNvPr id="4100" name="Picture 4" descr="http://rms.medhyg.ch/loadimg.php?FILE=RMS/RMS_364/RMS_364_2295/print_RMS_idPAS_D_ISBN_pu2012-42s_sa10_art10_im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520280" cy="1147628"/>
          </a:xfrm>
          <a:prstGeom prst="rect">
            <a:avLst/>
          </a:prstGeom>
          <a:noFill/>
        </p:spPr>
      </p:pic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499992" y="4725144"/>
          <a:ext cx="357727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 bitmap" r:id="rId5" imgW="5372850" imgH="1838095" progId="PBrush">
                  <p:embed/>
                </p:oleObj>
              </mc:Choice>
              <mc:Fallback>
                <p:oleObj name="Image bitmap" r:id="rId5" imgW="5372850" imgH="18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725144"/>
                        <a:ext cx="3577270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899592" y="5750793"/>
          <a:ext cx="3499346" cy="110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 bitmap" r:id="rId7" imgW="4904762" imgH="1552792" progId="PBrush">
                  <p:embed/>
                </p:oleObj>
              </mc:Choice>
              <mc:Fallback>
                <p:oleObj name="Image bitmap" r:id="rId7" imgW="4904762" imgH="155279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750793"/>
                        <a:ext cx="3499346" cy="110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3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Prévention des fausses déglutitions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Positionnement</a:t>
            </a:r>
          </a:p>
          <a:p>
            <a:r>
              <a:rPr lang="fr-BE" dirty="0" smtClean="0"/>
              <a:t>Facteurs externes/internes</a:t>
            </a:r>
          </a:p>
          <a:p>
            <a:r>
              <a:rPr lang="fr-BE" dirty="0" smtClean="0"/>
              <a:t>La nourriture </a:t>
            </a:r>
          </a:p>
          <a:p>
            <a:r>
              <a:rPr lang="fr-BE" dirty="0" smtClean="0"/>
              <a:t>Les boissons</a:t>
            </a:r>
          </a:p>
          <a:p>
            <a:r>
              <a:rPr lang="fr-BE" dirty="0" smtClean="0"/>
              <a:t>Les aides techniques</a:t>
            </a:r>
          </a:p>
          <a:p>
            <a:r>
              <a:rPr lang="fr-BE" dirty="0" smtClean="0"/>
              <a:t>L’éducation du patient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19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228184" y="1340768"/>
          <a:ext cx="2657475" cy="25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1886213" imgH="1790476" progId="">
                  <p:embed/>
                </p:oleObj>
              </mc:Choice>
              <mc:Fallback>
                <p:oleObj r:id="rId3" imgW="1886213" imgH="1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340768"/>
                        <a:ext cx="2657475" cy="252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5F5F5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rc_mi" descr="http://www.identites-vpc.com/ImagesSite/Article/1722-verre-a-decoupe-nasale-ergo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14382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Gobelet avec découpe nas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149080"/>
            <a:ext cx="1862559" cy="186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6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08275"/>
            <a:ext cx="8424863" cy="1209675"/>
          </a:xfrm>
        </p:spPr>
        <p:txBody>
          <a:bodyPr>
            <a:noAutofit/>
          </a:bodyPr>
          <a:lstStyle/>
          <a:p>
            <a:r>
              <a:rPr lang="fr-BE" sz="3200" b="1" dirty="0" smtClean="0"/>
              <a:t>Propositions </a:t>
            </a:r>
            <a:r>
              <a:rPr lang="fr-BE" sz="3200" b="1" dirty="0"/>
              <a:t>d’offres de répit </a:t>
            </a:r>
            <a:r>
              <a:rPr lang="fr-BE" sz="3200" b="1" dirty="0" smtClean="0"/>
              <a:t>adaptées à la personne malade et sa famille</a:t>
            </a:r>
            <a:endParaRPr lang="fr-FR" sz="3200" b="1" dirty="0"/>
          </a:p>
        </p:txBody>
      </p:sp>
      <p:pic>
        <p:nvPicPr>
          <p:cNvPr id="18437" name="Picture 5" descr="Image4"/>
          <p:cNvPicPr>
            <a:picLocks noChangeAspect="1" noChangeArrowheads="1"/>
          </p:cNvPicPr>
          <p:nvPr/>
        </p:nvPicPr>
        <p:blipFill>
          <a:blip r:embed="rId2" cstate="print">
            <a:lum bright="18000" contrast="-6000"/>
          </a:blip>
          <a:srcRect/>
          <a:stretch>
            <a:fillRect/>
          </a:stretch>
        </p:blipFill>
        <p:spPr bwMode="auto">
          <a:xfrm>
            <a:off x="1403350" y="333375"/>
            <a:ext cx="1957388" cy="2160588"/>
          </a:xfrm>
          <a:prstGeom prst="rect">
            <a:avLst/>
          </a:prstGeom>
          <a:noFill/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3492500" y="1844675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476375" y="1196975"/>
            <a:ext cx="1888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Centres de jour</a:t>
            </a:r>
            <a:endParaRPr lang="fr-FR" sz="20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8441" name="Picture 9" descr="Image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219700" y="333374"/>
            <a:ext cx="1957388" cy="2375545"/>
          </a:xfrm>
          <a:prstGeom prst="rect">
            <a:avLst/>
          </a:prstGeom>
          <a:noFill/>
        </p:spPr>
      </p:pic>
      <p:pic>
        <p:nvPicPr>
          <p:cNvPr id="18442" name="Picture 10" descr="Image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403350" y="4221163"/>
            <a:ext cx="1957388" cy="2160587"/>
          </a:xfrm>
          <a:prstGeom prst="rect">
            <a:avLst/>
          </a:prstGeom>
          <a:noFill/>
        </p:spPr>
      </p:pic>
      <p:pic>
        <p:nvPicPr>
          <p:cNvPr id="18444" name="Picture 12" descr="Image4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5435600" y="4149725"/>
            <a:ext cx="1957388" cy="2160588"/>
          </a:xfrm>
          <a:prstGeom prst="rect">
            <a:avLst/>
          </a:prstGeom>
          <a:noFill/>
        </p:spPr>
      </p:pic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4284663" y="1844675"/>
            <a:ext cx="7921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076824" y="476250"/>
            <a:ext cx="2159471" cy="230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Art-thérapie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Psychomotricité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Café-Souvenirs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Dimanches récréatifs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Excursions dominicales</a:t>
            </a:r>
            <a:endParaRPr lang="fr-FR" sz="24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547813" y="5084763"/>
            <a:ext cx="17876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 err="1">
                <a:solidFill>
                  <a:srgbClr val="663300"/>
                </a:solidFill>
                <a:latin typeface="Times New Roman" pitchFamily="18" charset="0"/>
              </a:rPr>
              <a:t>Asbl</a:t>
            </a: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 Baluchon</a:t>
            </a:r>
            <a:endParaRPr lang="fr-FR" sz="20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435600" y="5013325"/>
            <a:ext cx="1947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BE" sz="2000" b="1" dirty="0">
                <a:solidFill>
                  <a:srgbClr val="663300"/>
                </a:solidFill>
                <a:latin typeface="Times New Roman" pitchFamily="18" charset="0"/>
              </a:rPr>
              <a:t>Soins à domicile</a:t>
            </a:r>
            <a:endParaRPr lang="fr-FR" sz="20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284663" y="3933825"/>
            <a:ext cx="792162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3563938" y="3933825"/>
            <a:ext cx="7207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VENIR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Formation gestion du stress</a:t>
            </a:r>
          </a:p>
          <a:p>
            <a:r>
              <a:rPr lang="fr-BE" dirty="0" smtClean="0"/>
              <a:t>Le langage du corps</a:t>
            </a:r>
          </a:p>
          <a:p>
            <a:r>
              <a:rPr lang="fr-BE" dirty="0" smtClean="0"/>
              <a:t>Prévention des lésions articulaires dues au travail répétitif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20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/>
          <a:lstStyle/>
          <a:p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492896"/>
            <a:ext cx="8229600" cy="576064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03648" y="2780928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67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Bayot Sylvie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dirty="0" smtClean="0"/>
                    </a:p>
                    <a:p>
                      <a:r>
                        <a:rPr lang="fr-BE" dirty="0" smtClean="0"/>
                        <a:t>Ergothérapeute</a:t>
                      </a:r>
                    </a:p>
                    <a:p>
                      <a:r>
                        <a:rPr lang="fr-BE" dirty="0" smtClean="0"/>
                        <a:t>Psychomotricienne</a:t>
                      </a:r>
                      <a:endParaRPr lang="fr-BE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Rauchs Yves</a:t>
                      </a:r>
                    </a:p>
                    <a:p>
                      <a:endParaRPr lang="fr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Ergothérapeute</a:t>
                      </a:r>
                    </a:p>
                    <a:p>
                      <a:r>
                        <a:rPr lang="fr-BE" dirty="0" smtClean="0"/>
                        <a:t>Kinésithérapeute</a:t>
                      </a:r>
                    </a:p>
                    <a:p>
                      <a:endParaRPr lang="fr-BE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http://www.icone-gif.com/gif/cartoons/scooby-doo/0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685800" cy="2162175"/>
          </a:xfrm>
          <a:prstGeom prst="rect">
            <a:avLst/>
          </a:prstGeom>
          <a:noFill/>
        </p:spPr>
      </p:pic>
      <p:pic>
        <p:nvPicPr>
          <p:cNvPr id="2052" name="Picture 4" descr="fire stones01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866775" cy="166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CAPSULE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fr-BE" sz="3200" dirty="0" smtClean="0"/>
              <a:t>CSD Namur</a:t>
            </a:r>
            <a:endParaRPr lang="fr-BE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22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PAROLE A LA SALLE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Séance de questions &amp; réponses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 REPAS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CAPSULE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fr-BE" sz="3200" dirty="0" smtClean="0"/>
              <a:t>ASBL GAMMES</a:t>
            </a:r>
            <a:endParaRPr lang="fr-BE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25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3539480"/>
          </a:xfrm>
        </p:spPr>
        <p:txBody>
          <a:bodyPr/>
          <a:lstStyle/>
          <a:p>
            <a:r>
              <a:rPr lang="fr-BE" sz="4400" b="0" dirty="0"/>
              <a:t>Reconnaissance et consolidation du métier de </a:t>
            </a:r>
            <a:r>
              <a:rPr lang="fr-BE" sz="4400" b="0" dirty="0" smtClean="0"/>
              <a:t>garde à </a:t>
            </a:r>
            <a:r>
              <a:rPr lang="fr-BE" sz="4400" b="0" dirty="0"/>
              <a:t>domicile pour une offre de qualité à la population</a:t>
            </a:r>
            <a:endParaRPr lang="fr-BE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4007520"/>
            <a:ext cx="7086600" cy="1509712"/>
          </a:xfrm>
        </p:spPr>
        <p:txBody>
          <a:bodyPr/>
          <a:lstStyle/>
          <a:p>
            <a:r>
              <a:rPr lang="fr-BE" dirty="0"/>
              <a:t>Brice </a:t>
            </a:r>
            <a:r>
              <a:rPr lang="fr-BE" dirty="0" smtClean="0"/>
              <a:t>Many</a:t>
            </a:r>
          </a:p>
          <a:p>
            <a:r>
              <a:rPr lang="fr-BE" dirty="0" smtClean="0"/>
              <a:t>Directeur </a:t>
            </a:r>
            <a:r>
              <a:rPr lang="fr-BE" dirty="0"/>
              <a:t>général – FASD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26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Garde à domicile: un métier caché?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fr-BE" dirty="0" smtClean="0">
                <a:ea typeface="+mn-ea"/>
              </a:rPr>
              <a:t>Pour éclairer la lanterne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fr-BE" dirty="0" smtClean="0">
              <a:ea typeface="+mn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fr-BE" dirty="0" smtClean="0">
              <a:ea typeface="+mn-e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6AC28-0713-404B-A701-67BB265703C7}" type="slidenum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245" name="Picture 6" descr="https://commedeslyres.files.wordpress.com/2010/03/lanterne-magi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516188"/>
            <a:ext cx="34480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BE" dirty="0" smtClean="0"/>
              <a:t>Garde à domicile: un métier caché?</a:t>
            </a:r>
            <a:endParaRPr lang="fr-BE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Imaginons M. et Mme Kent vieillir en Belgique</a:t>
            </a:r>
          </a:p>
          <a:p>
            <a:pPr lvl="1" eaLnBrk="1" hangingPunct="1"/>
            <a:r>
              <a:rPr lang="fr-BE" altLang="fr-FR" smtClean="0"/>
              <a:t>Clark souffre de démence</a:t>
            </a:r>
          </a:p>
          <a:p>
            <a:pPr lvl="1" eaLnBrk="1" hangingPunct="1"/>
            <a:r>
              <a:rPr lang="fr-BE" altLang="fr-FR" smtClean="0"/>
              <a:t>Loïs voudrait souffler certaines nuits sans devoir s’appuyer sur les amis de Clark, même de bonne volonté</a:t>
            </a:r>
          </a:p>
          <a:p>
            <a:pPr lvl="1" eaLnBrk="1" hangingPunct="1"/>
            <a:r>
              <a:rPr lang="fr-BE" altLang="fr-FR" smtClean="0"/>
              <a:t>Loïs doit subir une opération planifiée de longue 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A9275-FD00-48B5-9541-CD31BC3931F1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Garde à domicile: un métier dévoilé</a:t>
            </a:r>
            <a:endParaRPr lang="fr-BE" dirty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r-BE" altLang="fr-FR" smtClean="0"/>
              <a:t>Comme le singe savant, avons-nous oublié d’éclairer notre lanterne pour apporter les réponses aux besoins de M. et Mme Kent?</a:t>
            </a:r>
          </a:p>
          <a:p>
            <a:pPr eaLnBrk="1" hangingPunct="1"/>
            <a:r>
              <a:rPr lang="fr-BE" altLang="fr-FR" smtClean="0"/>
              <a:t>Avons-nous vu qu’en l’absence d’un métier structuré et suffisamment nombreux au niveau des professionnels, d’autres solutions devraient s’envisager?</a:t>
            </a:r>
          </a:p>
          <a:p>
            <a:pPr lvl="1" eaLnBrk="1" hangingPunct="1"/>
            <a:r>
              <a:rPr lang="fr-BE" altLang="fr-FR" smtClean="0"/>
              <a:t>Soignons Sympa</a:t>
            </a:r>
          </a:p>
          <a:p>
            <a:pPr lvl="1" eaLnBrk="1" hangingPunct="1"/>
            <a:r>
              <a:rPr lang="fr-BE" altLang="fr-FR" smtClean="0"/>
              <a:t>Titres-services plus travail au noir</a:t>
            </a:r>
          </a:p>
          <a:p>
            <a:pPr lvl="1" eaLnBrk="1" hangingPunct="1"/>
            <a:r>
              <a:rPr lang="fr-BE" altLang="fr-FR" smtClean="0"/>
              <a:t>Travail au noir</a:t>
            </a:r>
          </a:p>
          <a:p>
            <a:pPr lvl="1" eaLnBrk="1" hangingPunct="1"/>
            <a:r>
              <a:rPr lang="fr-BE" altLang="fr-FR" smtClean="0"/>
              <a:t>Détournement du défraiement pour les volontaires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5AAA-5058-4B48-BEEC-916B40044CD7}" type="slidenum">
              <a:rPr lang="fr-FR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Evaluation et accompagnement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Evaluation des besoins de la personne malade et de la famille;</a:t>
            </a:r>
          </a:p>
          <a:p>
            <a:r>
              <a:rPr lang="fr-BE" dirty="0" smtClean="0"/>
              <a:t>Evaluation de l’autonomie et des capacités de la personne malade;</a:t>
            </a:r>
          </a:p>
          <a:p>
            <a:r>
              <a:rPr lang="fr-BE" dirty="0" smtClean="0"/>
              <a:t>Réhabilitation dans les gestes et activités de la vie quotidienne;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 smtClean="0"/>
              <a:t>Adaptation de l ’environnement;</a:t>
            </a:r>
          </a:p>
          <a:p>
            <a:r>
              <a:rPr lang="fr-BE" dirty="0" smtClean="0"/>
              <a:t>Réadaptation émotionnelle et relationnelle;</a:t>
            </a:r>
          </a:p>
          <a:p>
            <a:r>
              <a:rPr lang="fr-BE" dirty="0" smtClean="0"/>
              <a:t>Education, conseil et information de la famille et des professionnels;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1DD4-FC07-47A4-967E-3F1CFD903FF1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/>
              <a:t>3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Garde à domicile: un droit</a:t>
            </a:r>
            <a:endParaRPr lang="fr-BE" dirty="0"/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smtClean="0"/>
              <a:t>Droit de la personne dépendante à rester dans son cadre de vie habituel</a:t>
            </a:r>
          </a:p>
          <a:p>
            <a:r>
              <a:rPr lang="fr-BE" altLang="fr-FR" smtClean="0"/>
              <a:t>Dans un cadre de sécurité et de confort suffisant et stable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AC019-9B7B-4005-BC08-381C94B231AE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30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Un droit à concrétiser</a:t>
            </a:r>
            <a:endParaRPr lang="fr-BE" dirty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smtClean="0"/>
              <a:t>Reconnaissance</a:t>
            </a:r>
          </a:p>
          <a:p>
            <a:r>
              <a:rPr lang="fr-BE" altLang="fr-FR" smtClean="0"/>
              <a:t>Financement d’un contingent d’heures</a:t>
            </a:r>
          </a:p>
          <a:p>
            <a:r>
              <a:rPr lang="fr-BE" altLang="fr-FR" smtClean="0"/>
              <a:t>Encadrement social</a:t>
            </a:r>
          </a:p>
          <a:p>
            <a:r>
              <a:rPr lang="fr-BE" altLang="fr-FR" smtClean="0"/>
              <a:t>Formation continue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4AD0F-4065-4B90-8713-FB90D58AB270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31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BE" dirty="0" smtClean="0"/>
              <a:t>Une chance pour les métiers de l’aide</a:t>
            </a:r>
            <a:endParaRPr lang="fr-BE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smtClean="0"/>
              <a:t>Formation initiale accessible à des personnes n’ayant pas le CESS</a:t>
            </a:r>
          </a:p>
          <a:p>
            <a:r>
              <a:rPr lang="fr-BE" altLang="fr-FR" smtClean="0"/>
              <a:t>Formation modulaire permettant d’accéder au métier , par exemple à partir du métier d’aide ménagère</a:t>
            </a:r>
          </a:p>
          <a:p>
            <a:r>
              <a:rPr lang="fr-BE" altLang="fr-FR" smtClean="0"/>
              <a:t>Formation modulaire permettant de se requalifier vers le métier d’aide familiale</a:t>
            </a:r>
          </a:p>
          <a:p>
            <a:r>
              <a:rPr lang="fr-BE" altLang="fr-FR" smtClean="0"/>
              <a:t>Formation modulaire permettant de se spécialiser/réorienter à partir du métier d’aide familiale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5DCBE-73EF-400D-921C-BD883D38FA7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32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CAPSULE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3297478"/>
          </a:xfrm>
        </p:spPr>
        <p:txBody>
          <a:bodyPr>
            <a:normAutofit/>
          </a:bodyPr>
          <a:lstStyle/>
          <a:p>
            <a:r>
              <a:rPr lang="fr-BE" dirty="0" smtClean="0"/>
              <a:t>AIDE </a:t>
            </a:r>
            <a:r>
              <a:rPr lang="fr-BE" dirty="0"/>
              <a:t>&amp; SOINS A DOMICILE </a:t>
            </a:r>
            <a:endParaRPr lang="fr-BE" dirty="0" smtClean="0"/>
          </a:p>
          <a:p>
            <a:r>
              <a:rPr lang="fr-BE" dirty="0" smtClean="0"/>
              <a:t>en </a:t>
            </a:r>
            <a:r>
              <a:rPr lang="fr-BE" dirty="0"/>
              <a:t>Province du </a:t>
            </a:r>
            <a:r>
              <a:rPr lang="fr-BE" dirty="0" smtClean="0"/>
              <a:t>Luxembourg</a:t>
            </a:r>
          </a:p>
          <a:p>
            <a:r>
              <a:rPr lang="fr-BE" dirty="0" smtClean="0"/>
              <a:t>Projet </a:t>
            </a:r>
            <a:r>
              <a:rPr lang="fr-BE" dirty="0"/>
              <a:t>protocole </a:t>
            </a:r>
            <a:r>
              <a:rPr lang="fr-BE" dirty="0" smtClean="0"/>
              <a:t>3 </a:t>
            </a:r>
          </a:p>
          <a:p>
            <a:r>
              <a:rPr lang="fr-BE" dirty="0" smtClean="0"/>
              <a:t>« Donner </a:t>
            </a:r>
            <a:r>
              <a:rPr lang="fr-BE" dirty="0"/>
              <a:t>du souffle à la </a:t>
            </a:r>
            <a:r>
              <a:rPr lang="fr-BE" dirty="0" smtClean="0"/>
              <a:t>vie »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33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459360"/>
          </a:xfrm>
        </p:spPr>
        <p:txBody>
          <a:bodyPr/>
          <a:lstStyle/>
          <a:p>
            <a:r>
              <a:rPr lang="fr-BE" b="0" dirty="0"/>
              <a:t>Le garde à domicile… quelques propositions</a:t>
            </a:r>
            <a:br>
              <a:rPr lang="fr-BE" b="0" dirty="0"/>
            </a:br>
            <a:r>
              <a:rPr lang="fr-BE" b="0" dirty="0"/>
              <a:t>pour un avenir serein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3933056"/>
            <a:ext cx="7086600" cy="1797744"/>
          </a:xfrm>
        </p:spPr>
        <p:txBody>
          <a:bodyPr>
            <a:noAutofit/>
          </a:bodyPr>
          <a:lstStyle/>
          <a:p>
            <a:r>
              <a:rPr lang="fr-BE" dirty="0"/>
              <a:t>Séverine LEBEGGE, </a:t>
            </a:r>
            <a:endParaRPr lang="fr-BE" dirty="0" smtClean="0"/>
          </a:p>
          <a:p>
            <a:r>
              <a:rPr lang="fr-BE" dirty="0" smtClean="0"/>
              <a:t>Directrice </a:t>
            </a:r>
            <a:r>
              <a:rPr lang="fr-BE" dirty="0"/>
              <a:t>secteur AVJ – </a:t>
            </a:r>
            <a:r>
              <a:rPr lang="fr-BE" dirty="0" smtClean="0"/>
              <a:t>FASD</a:t>
            </a:r>
            <a:endParaRPr lang="fr-BE" dirty="0"/>
          </a:p>
          <a:p>
            <a:r>
              <a:rPr lang="fr-BE" dirty="0" smtClean="0"/>
              <a:t>Présidente </a:t>
            </a:r>
            <a:r>
              <a:rPr lang="fr-BE" dirty="0" err="1" smtClean="0"/>
              <a:t>AsSAF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fr-BE" b="0" dirty="0" smtClean="0"/>
              <a:t/>
            </a:r>
            <a:br>
              <a:rPr lang="fr-BE" b="0" dirty="0" smtClean="0"/>
            </a:br>
            <a:r>
              <a:rPr lang="fr-BE" b="0" dirty="0"/>
              <a:t/>
            </a:r>
            <a:br>
              <a:rPr lang="fr-BE" b="0" dirty="0"/>
            </a:br>
            <a:r>
              <a:rPr lang="fr-BE" b="0" dirty="0" smtClean="0"/>
              <a:t/>
            </a:r>
            <a:br>
              <a:rPr lang="fr-BE" b="0" dirty="0" smtClean="0"/>
            </a:br>
            <a:r>
              <a:rPr lang="fr-BE" b="0" dirty="0" smtClean="0"/>
              <a:t>Le </a:t>
            </a:r>
            <a:r>
              <a:rPr lang="fr-BE" b="0" dirty="0"/>
              <a:t>garde à domicile… quelques propositions</a:t>
            </a:r>
            <a:br>
              <a:rPr lang="fr-BE" b="0" dirty="0"/>
            </a:br>
            <a:r>
              <a:rPr lang="fr-BE" b="0" dirty="0"/>
              <a:t>pour un avenir serein</a:t>
            </a:r>
            <a:br>
              <a:rPr lang="fr-BE" b="0" dirty="0"/>
            </a:b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31DD4-FC07-47A4-967E-3F1CFD903FF1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35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905614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86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rmAutofit/>
          </a:bodyPr>
          <a:lstStyle/>
          <a:p>
            <a:r>
              <a:rPr lang="fr-BE" dirty="0" smtClean="0"/>
              <a:t>Reconnaitre et financer l’activité de garde à domicile</a:t>
            </a:r>
          </a:p>
          <a:p>
            <a:pPr lvl="1"/>
            <a:r>
              <a:rPr lang="fr-BE" dirty="0" smtClean="0"/>
              <a:t>Augmenter l’offre de gardes à domicile</a:t>
            </a:r>
          </a:p>
          <a:p>
            <a:pPr lvl="1"/>
            <a:r>
              <a:rPr lang="fr-BE" dirty="0" smtClean="0"/>
              <a:t>Financer les charges liées à l’activité (encadrement, formation continuée, heures inconfortables, …)</a:t>
            </a:r>
          </a:p>
          <a:p>
            <a:pPr lvl="1"/>
            <a:r>
              <a:rPr lang="fr-BE" dirty="0" smtClean="0"/>
              <a:t>Prendre en compte et financer l’ancienneté </a:t>
            </a:r>
          </a:p>
          <a:p>
            <a:pPr lvl="1"/>
            <a:r>
              <a:rPr lang="fr-BE" dirty="0" smtClean="0"/>
              <a:t>Fixer</a:t>
            </a:r>
            <a:r>
              <a:rPr lang="fr-BE" dirty="0"/>
              <a:t>, en concertation avec les </a:t>
            </a:r>
            <a:r>
              <a:rPr lang="fr-BE" dirty="0" smtClean="0"/>
              <a:t>fédérations, un barème de contribution du bénéficiaire propre au métier de garde à domicile via le financement structurel de l’activité et en veillant à l’accessibilité du service, particulièrement en fonction de l’intensité de l’aide apportée</a:t>
            </a:r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36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Adapter la règlementation actuelle </a:t>
            </a:r>
          </a:p>
          <a:p>
            <a:pPr lvl="1"/>
            <a:r>
              <a:rPr lang="fr-BE" dirty="0" smtClean="0"/>
              <a:t>Ajuster la règlementation pour la rendre plus pertinente, plus juste et plus proche de la réalité de l’activité</a:t>
            </a:r>
          </a:p>
          <a:p>
            <a:pPr lvl="1"/>
            <a:r>
              <a:rPr lang="fr-BE" dirty="0" smtClean="0"/>
              <a:t>Veiller à la juste complémentarité entre le métier de garde à domicile et le métier d’aide familial</a:t>
            </a:r>
          </a:p>
          <a:p>
            <a:pPr marL="585216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37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/>
          <a:lstStyle/>
          <a:p>
            <a:r>
              <a:rPr lang="fr-BE" dirty="0" smtClean="0"/>
              <a:t>Développer une solide formation de base obligatoire pour l’accès au métier de garde à domicile, tout en veillant à permettre la mobilité vers le métier d’aide familial</a:t>
            </a:r>
          </a:p>
          <a:p>
            <a:pPr lvl="1"/>
            <a:r>
              <a:rPr lang="fr-BE" dirty="0" smtClean="0"/>
              <a:t>Stages</a:t>
            </a:r>
          </a:p>
          <a:p>
            <a:pPr lvl="1"/>
            <a:r>
              <a:rPr lang="fr-BE" dirty="0" smtClean="0"/>
              <a:t>Techniques d’animation</a:t>
            </a:r>
          </a:p>
          <a:p>
            <a:pPr lvl="1"/>
            <a:r>
              <a:rPr lang="fr-BE" dirty="0" smtClean="0"/>
              <a:t>Préparation au travail de nuit</a:t>
            </a:r>
          </a:p>
          <a:p>
            <a:pPr lvl="1"/>
            <a:r>
              <a:rPr lang="fr-BE" dirty="0" smtClean="0"/>
              <a:t>Accompagnement des soins palliatifs …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Inciter les services de gardes à domicile à programmer des formations continuées tout au long de la carrière professionnelle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38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Contrôler l’activité pour contrer toute concurrence déloyale, dangereuse et non qualitative qui se développe via le travail au noir ou par l’intermédiaire d’entreprises (</a:t>
            </a:r>
            <a:r>
              <a:rPr lang="fr-BE" dirty="0" err="1" smtClean="0"/>
              <a:t>e.a</a:t>
            </a:r>
            <a:r>
              <a:rPr lang="fr-BE" dirty="0" smtClean="0"/>
              <a:t>. titres-services) qui ne se conforment pas aux prescrits légaux et/ou s’inscrivent dans une fraude à la sécurité sociale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39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908175" y="1772816"/>
            <a:ext cx="57610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fr-BE" sz="2000" b="1" dirty="0">
              <a:solidFill>
                <a:srgbClr val="663300"/>
              </a:solidFill>
              <a:latin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r-BE" sz="2400" b="1" dirty="0">
                <a:solidFill>
                  <a:prstClr val="white"/>
                </a:solidFill>
                <a:latin typeface="Times New Roman" pitchFamily="18" charset="0"/>
              </a:rPr>
              <a:t>Relais vers le garde à domicile: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fr-BE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BE" sz="2000" b="1" dirty="0">
                <a:solidFill>
                  <a:prstClr val="white"/>
                </a:solidFill>
                <a:latin typeface="Times New Roman" pitchFamily="18" charset="0"/>
              </a:rPr>
              <a:t>Stratégies </a:t>
            </a:r>
            <a:r>
              <a:rPr lang="fr-BE" sz="2000" b="1" dirty="0">
                <a:solidFill>
                  <a:prstClr val="white"/>
                </a:solidFill>
                <a:latin typeface="Times New Roman" pitchFamily="18" charset="0"/>
              </a:rPr>
              <a:t>d’actions à développer face</a:t>
            </a:r>
            <a:r>
              <a:rPr lang="fr-BE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endParaRPr lang="fr-BE" b="1" dirty="0">
              <a:solidFill>
                <a:prstClr val="white"/>
              </a:solidFill>
              <a:latin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BE" b="1" dirty="0">
              <a:solidFill>
                <a:prstClr val="white"/>
              </a:solidFill>
              <a:latin typeface="Times New Roman" pitchFamily="18" charset="0"/>
            </a:endParaRPr>
          </a:p>
          <a:p>
            <a:pPr marL="800100" lvl="1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BE" dirty="0">
                <a:solidFill>
                  <a:prstClr val="white"/>
                </a:solidFill>
                <a:latin typeface="Times New Roman" pitchFamily="18" charset="0"/>
              </a:rPr>
              <a:t>Aux troubles de mémoire</a:t>
            </a:r>
          </a:p>
          <a:p>
            <a:pPr marL="800100" lvl="1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BE" dirty="0">
                <a:solidFill>
                  <a:prstClr val="white"/>
                </a:solidFill>
                <a:latin typeface="Times New Roman" pitchFamily="18" charset="0"/>
              </a:rPr>
              <a:t>Aux troubles de l’humeur et du comportement</a:t>
            </a:r>
          </a:p>
          <a:p>
            <a:pPr marL="800100" lvl="1" indent="-3429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fr-BE" dirty="0">
                <a:solidFill>
                  <a:prstClr val="white"/>
                </a:solidFill>
                <a:latin typeface="Times New Roman" pitchFamily="18" charset="0"/>
              </a:rPr>
              <a:t>Aux difficultés spécifiques de la personne malade</a:t>
            </a:r>
            <a:endParaRPr lang="fr-FR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pic>
        <p:nvPicPr>
          <p:cNvPr id="7181" name="Picture 13" descr="Alzheimer-3-130923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0"/>
            <a:ext cx="1439863" cy="1714500"/>
          </a:xfrm>
          <a:prstGeom prst="rect">
            <a:avLst/>
          </a:prstGeom>
          <a:noFill/>
        </p:spPr>
      </p:pic>
      <p:pic>
        <p:nvPicPr>
          <p:cNvPr id="7183" name="Picture 15" descr="amenagement_domic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0"/>
            <a:ext cx="2593975" cy="1714500"/>
          </a:xfrm>
          <a:prstGeom prst="rect">
            <a:avLst/>
          </a:prstGeom>
          <a:noFill/>
        </p:spPr>
      </p:pic>
      <p:pic>
        <p:nvPicPr>
          <p:cNvPr id="7185" name="Picture 17" descr="petits_tru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114925"/>
            <a:ext cx="2667000" cy="1743075"/>
          </a:xfrm>
          <a:prstGeom prst="rect">
            <a:avLst/>
          </a:prstGeom>
          <a:noFill/>
        </p:spPr>
      </p:pic>
      <p:pic>
        <p:nvPicPr>
          <p:cNvPr id="7186" name="Picture 18" descr="j04003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180013"/>
            <a:ext cx="2916238" cy="1677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3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Créer une assurance dépendance pour permettre à tous les citoyens d’avoir accès à une prise en charge correcte et assurer ainsi le maintien à domicile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40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MAXIME PRÉVOT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Ministre </a:t>
            </a:r>
            <a:r>
              <a:rPr lang="fr-BE" dirty="0"/>
              <a:t>de la Santé et de l’Action sociale</a:t>
            </a:r>
          </a:p>
          <a:p>
            <a:r>
              <a:rPr lang="fr-BE" dirty="0" smtClean="0"/>
              <a:t>Région Wallonne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41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0" dirty="0" smtClean="0"/>
              <a:t>CÉLINE FRÉMAULT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3143424"/>
            <a:ext cx="7086600" cy="1509712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Ministre de la </a:t>
            </a:r>
            <a:r>
              <a:rPr lang="fr-BE" dirty="0" smtClean="0"/>
              <a:t>Famille</a:t>
            </a:r>
          </a:p>
          <a:p>
            <a:r>
              <a:rPr lang="fr-BE" dirty="0" smtClean="0"/>
              <a:t>et </a:t>
            </a:r>
            <a:r>
              <a:rPr lang="fr-BE" dirty="0"/>
              <a:t>de l’Action sociale</a:t>
            </a:r>
          </a:p>
          <a:p>
            <a:r>
              <a:rPr lang="fr-BE" dirty="0" smtClean="0"/>
              <a:t>Région </a:t>
            </a:r>
            <a:r>
              <a:rPr lang="fr-BE" dirty="0"/>
              <a:t>Bruxelles-Capitale - </a:t>
            </a:r>
            <a:r>
              <a:rPr lang="fr-BE" dirty="0" smtClean="0"/>
              <a:t>COCOF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42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0" dirty="0" smtClean="0"/>
              <a:t>MATTHIEU DAELE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Député </a:t>
            </a:r>
          </a:p>
          <a:p>
            <a:r>
              <a:rPr lang="fr-BE" dirty="0" smtClean="0"/>
              <a:t>Parlement Wallon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43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 RONDE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44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CAPSULE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fr-BE" sz="3200" dirty="0"/>
              <a:t>CPAS Charleroi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45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459360"/>
          </a:xfrm>
        </p:spPr>
        <p:txBody>
          <a:bodyPr/>
          <a:lstStyle/>
          <a:p>
            <a:r>
              <a:rPr lang="fr-BE" b="0" dirty="0" smtClean="0"/>
              <a:t>CONCLUSIONS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3933056"/>
            <a:ext cx="7086600" cy="1797744"/>
          </a:xfrm>
        </p:spPr>
        <p:txBody>
          <a:bodyPr>
            <a:noAutofit/>
          </a:bodyPr>
          <a:lstStyle/>
          <a:p>
            <a:r>
              <a:rPr lang="fr-BE" dirty="0"/>
              <a:t>Séverine LEBEGGE, </a:t>
            </a:r>
            <a:endParaRPr lang="fr-BE" dirty="0" smtClean="0"/>
          </a:p>
          <a:p>
            <a:r>
              <a:rPr lang="fr-BE" dirty="0" smtClean="0"/>
              <a:t>Directrice </a:t>
            </a:r>
            <a:r>
              <a:rPr lang="fr-BE" dirty="0"/>
              <a:t>secteur AVJ – </a:t>
            </a:r>
            <a:r>
              <a:rPr lang="fr-BE" dirty="0" smtClean="0"/>
              <a:t>FASD</a:t>
            </a:r>
            <a:endParaRPr lang="fr-BE" dirty="0"/>
          </a:p>
          <a:p>
            <a:r>
              <a:rPr lang="fr-BE" dirty="0" smtClean="0"/>
              <a:t>Présidente </a:t>
            </a:r>
            <a:r>
              <a:rPr lang="fr-BE" dirty="0" err="1" smtClean="0"/>
              <a:t>AsSAF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FB2B-2B51-42B3-AC61-A2FBEC8C41D7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46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DAFA8-870C-431F-B170-9C8112F42B7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47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"/>
          <a:stretch/>
        </p:blipFill>
        <p:spPr bwMode="auto">
          <a:xfrm>
            <a:off x="2219325" y="188640"/>
            <a:ext cx="4705350" cy="65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et animation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Adaptation à la maladie d’Alzheimer </a:t>
            </a:r>
            <a:endParaRPr lang="fr-FR" sz="4000" dirty="0" smtClean="0"/>
          </a:p>
          <a:p>
            <a:pPr lvl="1"/>
            <a:r>
              <a:rPr lang="fr-FR" dirty="0" smtClean="0"/>
              <a:t>Définition de la maladie d’Alzheimer :</a:t>
            </a:r>
            <a:endParaRPr lang="fr-FR" sz="3600" dirty="0" smtClean="0"/>
          </a:p>
          <a:p>
            <a:pPr lvl="2"/>
            <a:r>
              <a:rPr lang="fr-FR" sz="2400" dirty="0" smtClean="0"/>
              <a:t>Objectifs : reconnaître l’impact de la maladie sur les aspects cognitifs, psychologiques de la personne atteinte de la maladie d’Alzheimer.</a:t>
            </a:r>
            <a:endParaRPr lang="fr-FR" sz="3600" dirty="0" smtClean="0"/>
          </a:p>
          <a:p>
            <a:pPr lvl="1"/>
            <a:r>
              <a:rPr lang="fr-FR" dirty="0" smtClean="0"/>
              <a:t>Communiquer :</a:t>
            </a:r>
            <a:endParaRPr lang="fr-FR" sz="3600" dirty="0" smtClean="0"/>
          </a:p>
          <a:p>
            <a:pPr lvl="2"/>
            <a:r>
              <a:rPr lang="fr-FR" sz="2400" dirty="0" smtClean="0"/>
              <a:t>Objectifs : connaître les différents outils de communication et se les approprier.</a:t>
            </a:r>
            <a:endParaRPr lang="fr-FR" sz="3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et animation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Etablissement d’un dialogue corporel :</a:t>
            </a:r>
            <a:endParaRPr lang="fr-FR" sz="4000" dirty="0" smtClean="0"/>
          </a:p>
          <a:p>
            <a:pPr lvl="1"/>
            <a:r>
              <a:rPr lang="fr-FR" dirty="0" smtClean="0"/>
              <a:t>Exercices de relaxation, de respiration, d’ancrage </a:t>
            </a:r>
            <a:endParaRPr lang="fr-FR" sz="3600" dirty="0" smtClean="0"/>
          </a:p>
          <a:p>
            <a:pPr lvl="2"/>
            <a:r>
              <a:rPr lang="fr-FR" sz="2400" dirty="0" smtClean="0"/>
              <a:t>Objectifs : donner des outils corporels pour être à l’écoute et établir une relation avec la personne atteinte de la maladie d’Alzheimer</a:t>
            </a:r>
            <a:endParaRPr lang="fr-FR" sz="3600" dirty="0" smtClean="0"/>
          </a:p>
          <a:p>
            <a:pPr lvl="1"/>
            <a:r>
              <a:rPr lang="fr-FR" dirty="0" smtClean="0"/>
              <a:t>Initiation à différentes approches corporelles et relationnelles:</a:t>
            </a:r>
            <a:endParaRPr lang="fr-FR" sz="3600" dirty="0" smtClean="0"/>
          </a:p>
          <a:p>
            <a:pPr lvl="2">
              <a:buNone/>
            </a:pPr>
            <a:r>
              <a:rPr lang="fr-FR" sz="2400" dirty="0" smtClean="0"/>
              <a:t>le toucher, le regard, </a:t>
            </a:r>
            <a:r>
              <a:rPr lang="fr-FR" dirty="0" smtClean="0"/>
              <a:t> </a:t>
            </a:r>
            <a:r>
              <a:rPr lang="fr-FR" sz="2400" dirty="0" smtClean="0"/>
              <a:t>l’expression</a:t>
            </a:r>
            <a:r>
              <a:rPr lang="fr-FR" dirty="0" smtClean="0"/>
              <a:t> </a:t>
            </a:r>
            <a:r>
              <a:rPr lang="fr-FR" sz="2400" dirty="0" smtClean="0"/>
              <a:t>la voix, la posture,…</a:t>
            </a:r>
          </a:p>
          <a:p>
            <a:pPr lvl="2"/>
            <a:r>
              <a:rPr lang="fr-BE" sz="2400" dirty="0" smtClean="0"/>
              <a:t>Objectifs:</a:t>
            </a:r>
            <a:r>
              <a:rPr lang="fr-BE" dirty="0" smtClean="0"/>
              <a:t> </a:t>
            </a:r>
            <a:r>
              <a:rPr lang="fr-FR" sz="2400" dirty="0" smtClean="0"/>
              <a:t>Harmoniser les modes de relation de la personne à elle-même et à son entourage par l’accord tonique et postural.</a:t>
            </a:r>
            <a:endParaRPr lang="fr-FR" sz="3600" dirty="0" smtClean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ACBB9-EEA1-4ADC-B86B-19C3F8EE35C2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et animation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Aspects éthiques et déontologiques : </a:t>
            </a:r>
            <a:endParaRPr lang="fr-FR" sz="4000" dirty="0" smtClean="0"/>
          </a:p>
          <a:p>
            <a:pPr lvl="1"/>
            <a:r>
              <a:rPr lang="fr-FR" sz="2200" dirty="0" smtClean="0"/>
              <a:t>Objectifs : Réflexion sur les limites de notre accompagnement, le respect de la dignité et l’individualité de la personne atteinte de la maladie d’Alzheimer</a:t>
            </a:r>
          </a:p>
          <a:p>
            <a:pPr lvl="1">
              <a:buNone/>
            </a:pPr>
            <a:endParaRPr lang="fr-FR" sz="2200" dirty="0" smtClean="0"/>
          </a:p>
          <a:p>
            <a:pPr lvl="0"/>
            <a:r>
              <a:rPr lang="fr-FR" dirty="0" smtClean="0"/>
              <a:t>Evaluation des capacités de la personne désorientée à partir d’une activité :</a:t>
            </a:r>
          </a:p>
          <a:p>
            <a:pPr lvl="1"/>
            <a:r>
              <a:rPr lang="fr-FR" sz="2200" dirty="0" smtClean="0"/>
              <a:t>Objectifs : connaître les capacités nécessaires pour réaliser une activité, évaluer les capacités à travers différentes grilles d’observations</a:t>
            </a: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et animation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Adaptation des activités et aspects relationnels :</a:t>
            </a:r>
            <a:endParaRPr lang="fr-FR" sz="4000" dirty="0" smtClean="0"/>
          </a:p>
          <a:p>
            <a:pPr lvl="2"/>
            <a:r>
              <a:rPr lang="fr-FR" sz="2400" dirty="0" smtClean="0"/>
              <a:t>Objectifs : évaluation des intérêts de la personne malade, ses comportements et connaître différentes manières d’amener une activité en fonction de l’évaluation réalisée.</a:t>
            </a:r>
            <a:endParaRPr lang="fr-FR" sz="3600" dirty="0" smtClean="0"/>
          </a:p>
          <a:p>
            <a:pPr lvl="0"/>
            <a:r>
              <a:rPr lang="fr-FR" dirty="0" smtClean="0"/>
              <a:t>La créativité:</a:t>
            </a:r>
            <a:endParaRPr lang="fr-FR" sz="4000" dirty="0" smtClean="0"/>
          </a:p>
          <a:p>
            <a:pPr lvl="2"/>
            <a:r>
              <a:rPr lang="fr-FR" sz="2400" dirty="0" smtClean="0"/>
              <a:t>Objectifs : Pouvoir se mettre à la place de la personne, des ses ressentis ou de son interprétation de son environnement et jouer de créativité pour mieux accompagner la personne malade.</a:t>
            </a:r>
            <a:endParaRPr lang="fr-FR" sz="3600" dirty="0" smtClean="0"/>
          </a:p>
          <a:p>
            <a:r>
              <a:rPr lang="fr-FR" dirty="0" smtClean="0"/>
              <a:t> </a:t>
            </a:r>
            <a:endParaRPr lang="fr-FR" sz="40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8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Les missions des Gardes Malades</a:t>
            </a:r>
          </a:p>
          <a:p>
            <a:pPr lvl="1"/>
            <a:r>
              <a:rPr lang="fr-BE" dirty="0" smtClean="0"/>
              <a:t>L’aide</a:t>
            </a:r>
          </a:p>
          <a:p>
            <a:pPr lvl="1"/>
            <a:r>
              <a:rPr lang="fr-BE" dirty="0" smtClean="0"/>
              <a:t>L’accompagnement</a:t>
            </a:r>
          </a:p>
          <a:p>
            <a:pPr lvl="1"/>
            <a:r>
              <a:rPr lang="fr-BE" dirty="0" smtClean="0"/>
              <a:t>Le soutien </a:t>
            </a:r>
          </a:p>
          <a:p>
            <a:pPr lvl="1"/>
            <a:endParaRPr lang="fr-BE" dirty="0" smtClean="0"/>
          </a:p>
          <a:p>
            <a:r>
              <a:rPr lang="fr-BE" dirty="0" smtClean="0"/>
              <a:t>Les actes techniques</a:t>
            </a:r>
          </a:p>
          <a:p>
            <a:pPr lvl="1"/>
            <a:r>
              <a:rPr lang="fr-BE" dirty="0" smtClean="0"/>
              <a:t>Les gestes de manutention</a:t>
            </a:r>
          </a:p>
          <a:p>
            <a:pPr lvl="1"/>
            <a:r>
              <a:rPr lang="fr-BE" dirty="0" smtClean="0"/>
              <a:t>La prévention des escarres</a:t>
            </a:r>
          </a:p>
          <a:p>
            <a:pPr lvl="1"/>
            <a:r>
              <a:rPr lang="fr-BE" dirty="0" smtClean="0"/>
              <a:t>La prévention des fausses déglutitions</a:t>
            </a:r>
          </a:p>
          <a:p>
            <a:pPr lvl="1"/>
            <a:r>
              <a:rPr lang="fr-BE" dirty="0" smtClean="0"/>
              <a:t>L’accompagnement à la marche</a:t>
            </a:r>
          </a:p>
          <a:p>
            <a:pPr lvl="1"/>
            <a:r>
              <a:rPr lang="fr-BE" dirty="0" smtClean="0"/>
              <a:t>L’utilisation des aides techniques	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8309-193C-4310-966B-811CCF3FC5DA}" type="slidenum">
              <a:rPr lang="fr-FR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9</a:t>
            </a:fld>
            <a:endParaRPr lang="fr-F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SAF">
  <a:themeElements>
    <a:clrScheme name="Personnalisé 1">
      <a:dk1>
        <a:sysClr val="windowText" lastClr="000000"/>
      </a:dk1>
      <a:lt1>
        <a:sysClr val="window" lastClr="FFFFFF"/>
      </a:lt1>
      <a:dk2>
        <a:srgbClr val="FF006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Affichage à l'écran (4:3)</PresentationFormat>
  <Paragraphs>276</Paragraphs>
  <Slides>47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9" baseType="lpstr">
      <vt:lpstr>ASSAF</vt:lpstr>
      <vt:lpstr>Image bitmap</vt:lpstr>
      <vt:lpstr>Quels soutiens pour le garde à domicile ?</vt:lpstr>
      <vt:lpstr>Propositions d’offres de répit adaptées à la personne malade et sa famille</vt:lpstr>
      <vt:lpstr>Evaluation et accompagnement</vt:lpstr>
      <vt:lpstr>Présentation PowerPoint</vt:lpstr>
      <vt:lpstr>Communication et animation</vt:lpstr>
      <vt:lpstr>Communication et animation</vt:lpstr>
      <vt:lpstr>Communication et animation</vt:lpstr>
      <vt:lpstr>Communication et animation</vt:lpstr>
      <vt:lpstr>Plan</vt:lpstr>
      <vt:lpstr>Missions</vt:lpstr>
      <vt:lpstr>Missions</vt:lpstr>
      <vt:lpstr>Missions</vt:lpstr>
      <vt:lpstr>Les gestes de manutention</vt:lpstr>
      <vt:lpstr>Les gestes de manutention</vt:lpstr>
      <vt:lpstr>Les gestes de manutention</vt:lpstr>
      <vt:lpstr>Utilisation aides techniques</vt:lpstr>
      <vt:lpstr>L’accompagnement à la marche</vt:lpstr>
      <vt:lpstr>Prévention des escarres</vt:lpstr>
      <vt:lpstr>Prévention des fausses déglutitions</vt:lpstr>
      <vt:lpstr>A VENIR</vt:lpstr>
      <vt:lpstr>Merci pour votre attention</vt:lpstr>
      <vt:lpstr>CAPSULE</vt:lpstr>
      <vt:lpstr>PAROLE A LA SALLE</vt:lpstr>
      <vt:lpstr>PAUSE REPAS</vt:lpstr>
      <vt:lpstr>CAPSULE</vt:lpstr>
      <vt:lpstr>Reconnaissance et consolidation du métier de garde à domicile pour une offre de qualité à la population</vt:lpstr>
      <vt:lpstr>Garde à domicile: un métier caché?</vt:lpstr>
      <vt:lpstr>Garde à domicile: un métier caché?</vt:lpstr>
      <vt:lpstr>Garde à domicile: un métier dévoilé</vt:lpstr>
      <vt:lpstr>Garde à domicile: un droit</vt:lpstr>
      <vt:lpstr>Un droit à concrétiser</vt:lpstr>
      <vt:lpstr>Une chance pour les métiers de l’aide</vt:lpstr>
      <vt:lpstr>CAPSULE</vt:lpstr>
      <vt:lpstr>Le garde à domicile… quelques propositions pour un avenir serein</vt:lpstr>
      <vt:lpstr>   Le garde à domicile… quelques propositions pour un avenir serein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MAXIME PRÉVOT</vt:lpstr>
      <vt:lpstr>CÉLINE FRÉMAULT</vt:lpstr>
      <vt:lpstr>MATTHIEU DAELE</vt:lpstr>
      <vt:lpstr>TABLE RONDE</vt:lpstr>
      <vt:lpstr>CAPSULE</vt:lpstr>
      <vt:lpstr>CONCLUSIONS</vt:lpstr>
      <vt:lpstr>Présentation PowerPoint</vt:lpstr>
    </vt:vector>
  </TitlesOfParts>
  <Company>PRIMINFO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Gillard</dc:creator>
  <cp:lastModifiedBy>Dominique Gillard</cp:lastModifiedBy>
  <cp:revision>2</cp:revision>
  <dcterms:created xsi:type="dcterms:W3CDTF">2014-10-17T08:37:12Z</dcterms:created>
  <dcterms:modified xsi:type="dcterms:W3CDTF">2014-10-17T08:37:41Z</dcterms:modified>
</cp:coreProperties>
</file>