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660"/>
  </p:normalViewPr>
  <p:slideViewPr>
    <p:cSldViewPr>
      <p:cViewPr>
        <p:scale>
          <a:sx n="104" d="100"/>
          <a:sy n="104" d="100"/>
        </p:scale>
        <p:origin x="-1824"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0C4C11-90AB-4330-948C-9A453ECC0B95}" type="datetimeFigureOut">
              <a:rPr lang="fr-BE" smtClean="0"/>
              <a:t>17/10/2014</a:t>
            </a:fld>
            <a:endParaRPr lang="fr-BE"/>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D32EE-78F6-41B7-BCEC-6162BDD6FC13}" type="slidenum">
              <a:rPr lang="fr-BE" smtClean="0"/>
              <a:t>‹N°›</a:t>
            </a:fld>
            <a:endParaRPr lang="fr-BE"/>
          </a:p>
        </p:txBody>
      </p:sp>
    </p:spTree>
    <p:extLst>
      <p:ext uri="{BB962C8B-B14F-4D97-AF65-F5344CB8AC3E}">
        <p14:creationId xmlns:p14="http://schemas.microsoft.com/office/powerpoint/2010/main" val="855314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Il</a:t>
            </a:r>
            <a:r>
              <a:rPr lang="fr-FR" baseline="0" dirty="0" smtClean="0"/>
              <a:t> faudra ajouter:</a:t>
            </a:r>
          </a:p>
          <a:p>
            <a:endParaRPr lang="fr-FR" baseline="0" dirty="0" smtClean="0"/>
          </a:p>
          <a:p>
            <a:r>
              <a:rPr lang="fr-FR" baseline="0" dirty="0" smtClean="0"/>
              <a:t>Mc </a:t>
            </a:r>
            <a:r>
              <a:rPr lang="fr-FR" baseline="0" dirty="0" err="1" smtClean="0"/>
              <a:t>Sepulchre</a:t>
            </a:r>
            <a:r>
              <a:rPr lang="fr-FR" baseline="0" dirty="0" smtClean="0"/>
              <a:t> secrétaire générale FEDOM</a:t>
            </a:r>
          </a:p>
          <a:p>
            <a:endParaRPr lang="fr-FR" baseline="0" dirty="0" smtClean="0"/>
          </a:p>
          <a:p>
            <a:r>
              <a:rPr lang="fr-FR" baseline="0" dirty="0" smtClean="0"/>
              <a:t>M </a:t>
            </a:r>
            <a:r>
              <a:rPr lang="fr-FR" baseline="0" dirty="0" err="1" smtClean="0"/>
              <a:t>Parolin</a:t>
            </a:r>
            <a:r>
              <a:rPr lang="fr-FR" baseline="0" dirty="0" smtClean="0"/>
              <a:t> co-directrice sociale du centre familial de liège</a:t>
            </a:r>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E21FD753-9655-4B47-B28C-1B10E79FE466}" type="slidenum">
              <a:rPr lang="fr-FR" smtClean="0">
                <a:solidFill>
                  <a:prstClr val="black"/>
                </a:solidFill>
              </a:rPr>
              <a:pPr/>
              <a:t>5</a:t>
            </a:fld>
            <a:endParaRPr lang="fr-FR">
              <a:solidFill>
                <a:prstClr val="black"/>
              </a:solidFill>
            </a:endParaRPr>
          </a:p>
        </p:txBody>
      </p:sp>
    </p:spTree>
    <p:extLst>
      <p:ext uri="{BB962C8B-B14F-4D97-AF65-F5344CB8AC3E}">
        <p14:creationId xmlns:p14="http://schemas.microsoft.com/office/powerpoint/2010/main" val="2445650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fr-BE" dirty="0" smtClean="0"/>
              <a:t>AA : </a:t>
            </a:r>
            <a:r>
              <a:rPr lang="fr-BE" altLang="fr-FR" dirty="0" smtClean="0">
                <a:latin typeface="Arial" panose="020B0604020202020204" pitchFamily="34" charset="0"/>
              </a:rPr>
              <a:t>Illustrer le profil par les questions qui se posent sur le terrain </a:t>
            </a:r>
          </a:p>
          <a:p>
            <a:r>
              <a:rPr lang="fr-BE" dirty="0" smtClean="0"/>
              <a:t> </a:t>
            </a:r>
            <a:endParaRPr lang="fr-BE" dirty="0"/>
          </a:p>
        </p:txBody>
      </p:sp>
      <p:sp>
        <p:nvSpPr>
          <p:cNvPr id="4" name="Espace réservé du numéro de diapositive 3"/>
          <p:cNvSpPr>
            <a:spLocks noGrp="1"/>
          </p:cNvSpPr>
          <p:nvPr>
            <p:ph type="sldNum" sz="quarter" idx="10"/>
          </p:nvPr>
        </p:nvSpPr>
        <p:spPr/>
        <p:txBody>
          <a:bodyPr/>
          <a:lstStyle/>
          <a:p>
            <a:pPr>
              <a:defRPr/>
            </a:pPr>
            <a:fld id="{C67986F6-CC04-4321-B6BC-01BD9AE6EC32}" type="slidenum">
              <a:rPr lang="fr-FR" smtClean="0"/>
              <a:pPr>
                <a:defRPr/>
              </a:pPr>
              <a:t>51</a:t>
            </a:fld>
            <a:endParaRPr lang="fr-FR" dirty="0"/>
          </a:p>
        </p:txBody>
      </p:sp>
    </p:spTree>
    <p:extLst>
      <p:ext uri="{BB962C8B-B14F-4D97-AF65-F5344CB8AC3E}">
        <p14:creationId xmlns:p14="http://schemas.microsoft.com/office/powerpoint/2010/main" val="3537222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AA</a:t>
            </a:r>
            <a:endParaRPr lang="fr-BE" dirty="0"/>
          </a:p>
        </p:txBody>
      </p:sp>
      <p:sp>
        <p:nvSpPr>
          <p:cNvPr id="4" name="Espace réservé du numéro de diapositive 3"/>
          <p:cNvSpPr>
            <a:spLocks noGrp="1"/>
          </p:cNvSpPr>
          <p:nvPr>
            <p:ph type="sldNum" sz="quarter" idx="10"/>
          </p:nvPr>
        </p:nvSpPr>
        <p:spPr/>
        <p:txBody>
          <a:bodyPr/>
          <a:lstStyle/>
          <a:p>
            <a:pPr>
              <a:defRPr/>
            </a:pPr>
            <a:fld id="{C67986F6-CC04-4321-B6BC-01BD9AE6EC32}" type="slidenum">
              <a:rPr lang="fr-FR" smtClean="0"/>
              <a:pPr>
                <a:defRPr/>
              </a:pPr>
              <a:t>52</a:t>
            </a:fld>
            <a:endParaRPr lang="fr-FR" dirty="0"/>
          </a:p>
        </p:txBody>
      </p:sp>
    </p:spTree>
    <p:extLst>
      <p:ext uri="{BB962C8B-B14F-4D97-AF65-F5344CB8AC3E}">
        <p14:creationId xmlns:p14="http://schemas.microsoft.com/office/powerpoint/2010/main" val="18636377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NM</a:t>
            </a:r>
            <a:endParaRPr lang="fr-BE" dirty="0"/>
          </a:p>
        </p:txBody>
      </p:sp>
      <p:sp>
        <p:nvSpPr>
          <p:cNvPr id="4" name="Espace réservé du numéro de diapositive 3"/>
          <p:cNvSpPr>
            <a:spLocks noGrp="1"/>
          </p:cNvSpPr>
          <p:nvPr>
            <p:ph type="sldNum" sz="quarter" idx="10"/>
          </p:nvPr>
        </p:nvSpPr>
        <p:spPr/>
        <p:txBody>
          <a:bodyPr/>
          <a:lstStyle/>
          <a:p>
            <a:pPr>
              <a:defRPr/>
            </a:pPr>
            <a:fld id="{C67986F6-CC04-4321-B6BC-01BD9AE6EC32}" type="slidenum">
              <a:rPr lang="fr-FR" smtClean="0"/>
              <a:pPr>
                <a:defRPr/>
              </a:pPr>
              <a:t>53</a:t>
            </a:fld>
            <a:endParaRPr lang="fr-FR" dirty="0"/>
          </a:p>
        </p:txBody>
      </p:sp>
    </p:spTree>
    <p:extLst>
      <p:ext uri="{BB962C8B-B14F-4D97-AF65-F5344CB8AC3E}">
        <p14:creationId xmlns:p14="http://schemas.microsoft.com/office/powerpoint/2010/main" val="2212196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NM</a:t>
            </a:r>
            <a:endParaRPr lang="fr-BE" dirty="0"/>
          </a:p>
        </p:txBody>
      </p:sp>
      <p:sp>
        <p:nvSpPr>
          <p:cNvPr id="4" name="Espace réservé du numéro de diapositive 3"/>
          <p:cNvSpPr>
            <a:spLocks noGrp="1"/>
          </p:cNvSpPr>
          <p:nvPr>
            <p:ph type="sldNum" sz="quarter" idx="10"/>
          </p:nvPr>
        </p:nvSpPr>
        <p:spPr/>
        <p:txBody>
          <a:bodyPr/>
          <a:lstStyle/>
          <a:p>
            <a:pPr>
              <a:defRPr/>
            </a:pPr>
            <a:fld id="{C67986F6-CC04-4321-B6BC-01BD9AE6EC32}" type="slidenum">
              <a:rPr lang="fr-FR" smtClean="0"/>
              <a:pPr>
                <a:defRPr/>
              </a:pPr>
              <a:t>54</a:t>
            </a:fld>
            <a:endParaRPr lang="fr-FR" dirty="0"/>
          </a:p>
        </p:txBody>
      </p:sp>
    </p:spTree>
    <p:extLst>
      <p:ext uri="{BB962C8B-B14F-4D97-AF65-F5344CB8AC3E}">
        <p14:creationId xmlns:p14="http://schemas.microsoft.com/office/powerpoint/2010/main" val="9675676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NM</a:t>
            </a:r>
            <a:endParaRPr lang="fr-BE" dirty="0"/>
          </a:p>
        </p:txBody>
      </p:sp>
      <p:sp>
        <p:nvSpPr>
          <p:cNvPr id="4" name="Espace réservé du numéro de diapositive 3"/>
          <p:cNvSpPr>
            <a:spLocks noGrp="1"/>
          </p:cNvSpPr>
          <p:nvPr>
            <p:ph type="sldNum" sz="quarter" idx="10"/>
          </p:nvPr>
        </p:nvSpPr>
        <p:spPr/>
        <p:txBody>
          <a:bodyPr/>
          <a:lstStyle/>
          <a:p>
            <a:pPr>
              <a:defRPr/>
            </a:pPr>
            <a:fld id="{C67986F6-CC04-4321-B6BC-01BD9AE6EC32}" type="slidenum">
              <a:rPr lang="fr-FR" smtClean="0"/>
              <a:pPr>
                <a:defRPr/>
              </a:pPr>
              <a:t>55</a:t>
            </a:fld>
            <a:endParaRPr lang="fr-FR" dirty="0"/>
          </a:p>
        </p:txBody>
      </p:sp>
    </p:spTree>
    <p:extLst>
      <p:ext uri="{BB962C8B-B14F-4D97-AF65-F5344CB8AC3E}">
        <p14:creationId xmlns:p14="http://schemas.microsoft.com/office/powerpoint/2010/main" val="1600065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fr-BE" smtClean="0"/>
              <a:t>AA : </a:t>
            </a:r>
            <a:r>
              <a:rPr lang="fr-BE" altLang="fr-FR" smtClean="0">
                <a:latin typeface="Arial" panose="020B0604020202020204" pitchFamily="34" charset="0"/>
              </a:rPr>
              <a:t> identifier ce que la personne doit acquérir à travers la formation pour qu’elle puisse exercer sa fonction en toute confiance.</a:t>
            </a:r>
          </a:p>
          <a:p>
            <a:endParaRPr lang="fr-BE" dirty="0"/>
          </a:p>
        </p:txBody>
      </p:sp>
      <p:sp>
        <p:nvSpPr>
          <p:cNvPr id="4" name="Espace réservé du numéro de diapositive 3"/>
          <p:cNvSpPr>
            <a:spLocks noGrp="1"/>
          </p:cNvSpPr>
          <p:nvPr>
            <p:ph type="sldNum" sz="quarter" idx="10"/>
          </p:nvPr>
        </p:nvSpPr>
        <p:spPr/>
        <p:txBody>
          <a:bodyPr/>
          <a:lstStyle/>
          <a:p>
            <a:pPr>
              <a:defRPr/>
            </a:pPr>
            <a:fld id="{C67986F6-CC04-4321-B6BC-01BD9AE6EC32}" type="slidenum">
              <a:rPr lang="fr-FR" smtClean="0"/>
              <a:pPr>
                <a:defRPr/>
              </a:pPr>
              <a:t>56</a:t>
            </a:fld>
            <a:endParaRPr lang="fr-FR" dirty="0"/>
          </a:p>
        </p:txBody>
      </p:sp>
    </p:spTree>
    <p:extLst>
      <p:ext uri="{BB962C8B-B14F-4D97-AF65-F5344CB8AC3E}">
        <p14:creationId xmlns:p14="http://schemas.microsoft.com/office/powerpoint/2010/main" val="2773673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fr-BE" dirty="0" smtClean="0"/>
              <a:t>AA :</a:t>
            </a:r>
            <a:endParaRPr lang="fr-BE" dirty="0"/>
          </a:p>
        </p:txBody>
      </p:sp>
      <p:sp>
        <p:nvSpPr>
          <p:cNvPr id="4" name="Espace réservé du numéro de diapositive 3"/>
          <p:cNvSpPr>
            <a:spLocks noGrp="1"/>
          </p:cNvSpPr>
          <p:nvPr>
            <p:ph type="sldNum" sz="quarter" idx="10"/>
          </p:nvPr>
        </p:nvSpPr>
        <p:spPr/>
        <p:txBody>
          <a:bodyPr/>
          <a:lstStyle/>
          <a:p>
            <a:pPr>
              <a:defRPr/>
            </a:pPr>
            <a:fld id="{C67986F6-CC04-4321-B6BC-01BD9AE6EC32}" type="slidenum">
              <a:rPr lang="fr-FR" smtClean="0"/>
              <a:pPr>
                <a:defRPr/>
              </a:pPr>
              <a:t>57</a:t>
            </a:fld>
            <a:endParaRPr lang="fr-FR" dirty="0"/>
          </a:p>
        </p:txBody>
      </p:sp>
    </p:spTree>
    <p:extLst>
      <p:ext uri="{BB962C8B-B14F-4D97-AF65-F5344CB8AC3E}">
        <p14:creationId xmlns:p14="http://schemas.microsoft.com/office/powerpoint/2010/main" val="3589801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PTP= PROGRAMME DE TRANSITION</a:t>
            </a:r>
            <a:r>
              <a:rPr lang="fr-FR" baseline="0" dirty="0" smtClean="0"/>
              <a:t> PROFESSIONNELLE À DURÉE DÉTERMINÉE</a:t>
            </a:r>
          </a:p>
          <a:p>
            <a:endParaRPr lang="fr-FR" baseline="0" dirty="0" smtClean="0"/>
          </a:p>
          <a:p>
            <a:r>
              <a:rPr lang="fr-FR" baseline="0" dirty="0" smtClean="0"/>
              <a:t>MARIBEL SOCIAL= RÉDUCTIONS DE COTISATIONS PATRONALES À RECONVERTIR EN CRÉATION D’EMPLOIS COMPLÉMENTAIRES VIA UN FONDS SECTORIEL</a:t>
            </a:r>
            <a:endParaRPr lang="fr-FR" dirty="0"/>
          </a:p>
        </p:txBody>
      </p:sp>
      <p:sp>
        <p:nvSpPr>
          <p:cNvPr id="4" name="Espace réservé du numéro de diapositive 3"/>
          <p:cNvSpPr>
            <a:spLocks noGrp="1"/>
          </p:cNvSpPr>
          <p:nvPr>
            <p:ph type="sldNum" sz="quarter" idx="10"/>
          </p:nvPr>
        </p:nvSpPr>
        <p:spPr/>
        <p:txBody>
          <a:bodyPr/>
          <a:lstStyle/>
          <a:p>
            <a:fld id="{E21FD753-9655-4B47-B28C-1B10E79FE466}" type="slidenum">
              <a:rPr lang="fr-FR" smtClean="0">
                <a:solidFill>
                  <a:prstClr val="black"/>
                </a:solidFill>
              </a:rPr>
              <a:pPr/>
              <a:t>9</a:t>
            </a:fld>
            <a:endParaRPr lang="fr-FR">
              <a:solidFill>
                <a:prstClr val="black"/>
              </a:solidFill>
            </a:endParaRPr>
          </a:p>
        </p:txBody>
      </p:sp>
    </p:spTree>
    <p:extLst>
      <p:ext uri="{BB962C8B-B14F-4D97-AF65-F5344CB8AC3E}">
        <p14:creationId xmlns:p14="http://schemas.microsoft.com/office/powerpoint/2010/main" val="4081967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E21FD753-9655-4B47-B28C-1B10E79FE466}" type="slidenum">
              <a:rPr lang="fr-FR" smtClean="0">
                <a:solidFill>
                  <a:prstClr val="black"/>
                </a:solidFill>
              </a:rPr>
              <a:pPr/>
              <a:t>11</a:t>
            </a:fld>
            <a:endParaRPr lang="fr-FR">
              <a:solidFill>
                <a:prstClr val="black"/>
              </a:solidFill>
            </a:endParaRPr>
          </a:p>
        </p:txBody>
      </p:sp>
    </p:spTree>
    <p:extLst>
      <p:ext uri="{BB962C8B-B14F-4D97-AF65-F5344CB8AC3E}">
        <p14:creationId xmlns:p14="http://schemas.microsoft.com/office/powerpoint/2010/main" val="1989739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Je ne les précise pas ici  car il y aura des formulations successives en fonction des CCT</a:t>
            </a:r>
            <a:endParaRPr lang="fr-FR" dirty="0"/>
          </a:p>
        </p:txBody>
      </p:sp>
      <p:sp>
        <p:nvSpPr>
          <p:cNvPr id="4" name="Espace réservé du numéro de diapositive 3"/>
          <p:cNvSpPr>
            <a:spLocks noGrp="1"/>
          </p:cNvSpPr>
          <p:nvPr>
            <p:ph type="sldNum" sz="quarter" idx="10"/>
          </p:nvPr>
        </p:nvSpPr>
        <p:spPr/>
        <p:txBody>
          <a:bodyPr/>
          <a:lstStyle/>
          <a:p>
            <a:fld id="{E21FD753-9655-4B47-B28C-1B10E79FE466}" type="slidenum">
              <a:rPr lang="fr-FR" smtClean="0">
                <a:solidFill>
                  <a:prstClr val="black"/>
                </a:solidFill>
              </a:rPr>
              <a:pPr/>
              <a:t>17</a:t>
            </a:fld>
            <a:endParaRPr lang="fr-FR">
              <a:solidFill>
                <a:prstClr val="black"/>
              </a:solidFill>
            </a:endParaRPr>
          </a:p>
        </p:txBody>
      </p:sp>
    </p:spTree>
    <p:extLst>
      <p:ext uri="{BB962C8B-B14F-4D97-AF65-F5344CB8AC3E}">
        <p14:creationId xmlns:p14="http://schemas.microsoft.com/office/powerpoint/2010/main" val="440070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Prophylaxie: TOUTE ACTION DE PRÉVENTION DES MALADIES</a:t>
            </a:r>
            <a:endParaRPr lang="fr-FR" dirty="0"/>
          </a:p>
        </p:txBody>
      </p:sp>
      <p:sp>
        <p:nvSpPr>
          <p:cNvPr id="4" name="Espace réservé du numéro de diapositive 3"/>
          <p:cNvSpPr>
            <a:spLocks noGrp="1"/>
          </p:cNvSpPr>
          <p:nvPr>
            <p:ph type="sldNum" sz="quarter" idx="10"/>
          </p:nvPr>
        </p:nvSpPr>
        <p:spPr/>
        <p:txBody>
          <a:bodyPr/>
          <a:lstStyle/>
          <a:p>
            <a:fld id="{E21FD753-9655-4B47-B28C-1B10E79FE466}" type="slidenum">
              <a:rPr lang="fr-FR" smtClean="0">
                <a:solidFill>
                  <a:prstClr val="black"/>
                </a:solidFill>
              </a:rPr>
              <a:pPr/>
              <a:t>21</a:t>
            </a:fld>
            <a:endParaRPr lang="fr-FR">
              <a:solidFill>
                <a:prstClr val="black"/>
              </a:solidFill>
            </a:endParaRPr>
          </a:p>
        </p:txBody>
      </p:sp>
    </p:spTree>
    <p:extLst>
      <p:ext uri="{BB962C8B-B14F-4D97-AF65-F5344CB8AC3E}">
        <p14:creationId xmlns:p14="http://schemas.microsoft.com/office/powerpoint/2010/main" val="645219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NM</a:t>
            </a:r>
            <a:endParaRPr lang="fr-BE" dirty="0"/>
          </a:p>
        </p:txBody>
      </p:sp>
      <p:sp>
        <p:nvSpPr>
          <p:cNvPr id="4" name="Espace réservé du numéro de diapositive 3"/>
          <p:cNvSpPr>
            <a:spLocks noGrp="1"/>
          </p:cNvSpPr>
          <p:nvPr>
            <p:ph type="sldNum" sz="quarter" idx="10"/>
          </p:nvPr>
        </p:nvSpPr>
        <p:spPr/>
        <p:txBody>
          <a:bodyPr/>
          <a:lstStyle/>
          <a:p>
            <a:pPr>
              <a:defRPr/>
            </a:pPr>
            <a:fld id="{C67986F6-CC04-4321-B6BC-01BD9AE6EC32}" type="slidenum">
              <a:rPr lang="fr-FR" smtClean="0"/>
              <a:pPr>
                <a:defRPr/>
              </a:pPr>
              <a:t>47</a:t>
            </a:fld>
            <a:endParaRPr lang="fr-FR" dirty="0"/>
          </a:p>
        </p:txBody>
      </p:sp>
    </p:spTree>
    <p:extLst>
      <p:ext uri="{BB962C8B-B14F-4D97-AF65-F5344CB8AC3E}">
        <p14:creationId xmlns:p14="http://schemas.microsoft.com/office/powerpoint/2010/main" val="1565902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NM</a:t>
            </a:r>
            <a:endParaRPr lang="fr-BE" dirty="0"/>
          </a:p>
        </p:txBody>
      </p:sp>
      <p:sp>
        <p:nvSpPr>
          <p:cNvPr id="4" name="Espace réservé du numéro de diapositive 3"/>
          <p:cNvSpPr>
            <a:spLocks noGrp="1"/>
          </p:cNvSpPr>
          <p:nvPr>
            <p:ph type="sldNum" sz="quarter" idx="10"/>
          </p:nvPr>
        </p:nvSpPr>
        <p:spPr/>
        <p:txBody>
          <a:bodyPr/>
          <a:lstStyle/>
          <a:p>
            <a:pPr>
              <a:defRPr/>
            </a:pPr>
            <a:fld id="{C67986F6-CC04-4321-B6BC-01BD9AE6EC32}" type="slidenum">
              <a:rPr lang="fr-FR" smtClean="0"/>
              <a:pPr>
                <a:defRPr/>
              </a:pPr>
              <a:t>48</a:t>
            </a:fld>
            <a:endParaRPr lang="fr-FR" dirty="0"/>
          </a:p>
        </p:txBody>
      </p:sp>
    </p:spTree>
    <p:extLst>
      <p:ext uri="{BB962C8B-B14F-4D97-AF65-F5344CB8AC3E}">
        <p14:creationId xmlns:p14="http://schemas.microsoft.com/office/powerpoint/2010/main" val="1620904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NM</a:t>
            </a:r>
            <a:endParaRPr lang="fr-BE" dirty="0"/>
          </a:p>
        </p:txBody>
      </p:sp>
      <p:sp>
        <p:nvSpPr>
          <p:cNvPr id="4" name="Espace réservé du numéro de diapositive 3"/>
          <p:cNvSpPr>
            <a:spLocks noGrp="1"/>
          </p:cNvSpPr>
          <p:nvPr>
            <p:ph type="sldNum" sz="quarter" idx="10"/>
          </p:nvPr>
        </p:nvSpPr>
        <p:spPr/>
        <p:txBody>
          <a:bodyPr/>
          <a:lstStyle/>
          <a:p>
            <a:pPr>
              <a:defRPr/>
            </a:pPr>
            <a:fld id="{C67986F6-CC04-4321-B6BC-01BD9AE6EC32}" type="slidenum">
              <a:rPr lang="fr-FR" smtClean="0"/>
              <a:pPr>
                <a:defRPr/>
              </a:pPr>
              <a:t>49</a:t>
            </a:fld>
            <a:endParaRPr lang="fr-FR" dirty="0"/>
          </a:p>
        </p:txBody>
      </p:sp>
    </p:spTree>
    <p:extLst>
      <p:ext uri="{BB962C8B-B14F-4D97-AF65-F5344CB8AC3E}">
        <p14:creationId xmlns:p14="http://schemas.microsoft.com/office/powerpoint/2010/main" val="383029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NM</a:t>
            </a:r>
            <a:endParaRPr lang="fr-BE" dirty="0"/>
          </a:p>
        </p:txBody>
      </p:sp>
      <p:sp>
        <p:nvSpPr>
          <p:cNvPr id="4" name="Espace réservé du numéro de diapositive 3"/>
          <p:cNvSpPr>
            <a:spLocks noGrp="1"/>
          </p:cNvSpPr>
          <p:nvPr>
            <p:ph type="sldNum" sz="quarter" idx="10"/>
          </p:nvPr>
        </p:nvSpPr>
        <p:spPr/>
        <p:txBody>
          <a:bodyPr/>
          <a:lstStyle/>
          <a:p>
            <a:pPr>
              <a:defRPr/>
            </a:pPr>
            <a:fld id="{C67986F6-CC04-4321-B6BC-01BD9AE6EC32}" type="slidenum">
              <a:rPr lang="fr-FR" smtClean="0"/>
              <a:pPr>
                <a:defRPr/>
              </a:pPr>
              <a:t>50</a:t>
            </a:fld>
            <a:endParaRPr lang="fr-FR" dirty="0"/>
          </a:p>
        </p:txBody>
      </p:sp>
    </p:spTree>
    <p:extLst>
      <p:ext uri="{BB962C8B-B14F-4D97-AF65-F5344CB8AC3E}">
        <p14:creationId xmlns:p14="http://schemas.microsoft.com/office/powerpoint/2010/main" val="28694033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solidFill>
                  <a:schemeClr val="tx1"/>
                </a:soli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dirty="0"/>
          </a:p>
        </p:txBody>
      </p:sp>
      <p:sp>
        <p:nvSpPr>
          <p:cNvPr id="28" name="Espace réservé de la date 27"/>
          <p:cNvSpPr>
            <a:spLocks noGrp="1"/>
          </p:cNvSpPr>
          <p:nvPr>
            <p:ph type="dt" sz="half" idx="10"/>
          </p:nvPr>
        </p:nvSpPr>
        <p:spPr/>
        <p:txBody>
          <a:bodyPr/>
          <a:lstStyle/>
          <a:p>
            <a:pPr>
              <a:defRPr/>
            </a:pPr>
            <a:fld id="{33AE8F99-914A-479C-B223-5B539E73D34D}" type="datetime1">
              <a:rPr lang="fr-BE" smtClean="0">
                <a:solidFill>
                  <a:prstClr val="white">
                    <a:shade val="50000"/>
                  </a:prstClr>
                </a:solidFill>
              </a:rPr>
              <a:pPr>
                <a:defRPr/>
              </a:pPr>
              <a:t>17/10/2014</a:t>
            </a:fld>
            <a:endParaRPr lang="fr-FR" dirty="0">
              <a:solidFill>
                <a:prstClr val="white">
                  <a:shade val="50000"/>
                </a:prstClr>
              </a:solidFill>
            </a:endParaRPr>
          </a:p>
        </p:txBody>
      </p:sp>
      <p:sp>
        <p:nvSpPr>
          <p:cNvPr id="17" name="Espace réservé du pied de page 16"/>
          <p:cNvSpPr>
            <a:spLocks noGrp="1"/>
          </p:cNvSpPr>
          <p:nvPr>
            <p:ph type="ftr" sz="quarter" idx="11"/>
          </p:nvPr>
        </p:nvSpPr>
        <p:spPr/>
        <p:txBody>
          <a:bodyPr/>
          <a:lstStyle/>
          <a:p>
            <a:pPr>
              <a:defRPr/>
            </a:pPr>
            <a:endParaRPr lang="fr-FR" dirty="0">
              <a:solidFill>
                <a:prstClr val="white">
                  <a:shade val="50000"/>
                </a:prstClr>
              </a:solidFill>
            </a:endParaRPr>
          </a:p>
        </p:txBody>
      </p:sp>
      <p:sp>
        <p:nvSpPr>
          <p:cNvPr id="29" name="Espace réservé du numéro de diapositive 28"/>
          <p:cNvSpPr>
            <a:spLocks noGrp="1"/>
          </p:cNvSpPr>
          <p:nvPr>
            <p:ph type="sldNum" sz="quarter" idx="12"/>
          </p:nvPr>
        </p:nvSpPr>
        <p:spPr/>
        <p:txBody>
          <a:bodyPr/>
          <a:lstStyle/>
          <a:p>
            <a:pPr>
              <a:defRPr/>
            </a:pPr>
            <a:fld id="{E9031DD4-FC07-47A4-967E-3F1CFD903FF1}" type="slidenum">
              <a:rPr lang="fr-FR" smtClean="0">
                <a:solidFill>
                  <a:prstClr val="white">
                    <a:shade val="50000"/>
                  </a:prstClr>
                </a:solidFill>
              </a:rPr>
              <a:pPr>
                <a:defRPr/>
              </a:pPr>
              <a:t>‹N°›</a:t>
            </a:fld>
            <a:endParaRPr lang="fr-FR" dirty="0">
              <a:solidFill>
                <a:prstClr val="white">
                  <a:shade val="50000"/>
                </a:prstClr>
              </a:solidFill>
            </a:endParaRP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pic>
        <p:nvPicPr>
          <p:cNvPr id="7" name="Image 0" descr="ASSAF_LOGO_V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6021288"/>
            <a:ext cx="7334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1119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B1D4829A-DAB8-4404-83F0-BA42F1B9E037}" type="datetime1">
              <a:rPr lang="fr-BE" smtClean="0">
                <a:solidFill>
                  <a:prstClr val="white">
                    <a:shade val="50000"/>
                  </a:prstClr>
                </a:solidFill>
              </a:rPr>
              <a:pPr>
                <a:defRPr/>
              </a:pPr>
              <a:t>17/10/2014</a:t>
            </a:fld>
            <a:endParaRPr lang="fr-FR" dirty="0">
              <a:solidFill>
                <a:prstClr val="white">
                  <a:shade val="50000"/>
                </a:prstClr>
              </a:solidFill>
            </a:endParaRPr>
          </a:p>
        </p:txBody>
      </p:sp>
      <p:sp>
        <p:nvSpPr>
          <p:cNvPr id="5" name="Espace réservé du pied de page 4"/>
          <p:cNvSpPr>
            <a:spLocks noGrp="1"/>
          </p:cNvSpPr>
          <p:nvPr>
            <p:ph type="ftr" sz="quarter" idx="11"/>
          </p:nvPr>
        </p:nvSpPr>
        <p:spPr/>
        <p:txBody>
          <a:bodyPr/>
          <a:lstStyle/>
          <a:p>
            <a:pPr>
              <a:defRPr/>
            </a:pPr>
            <a:endParaRPr lang="fr-FR" dirty="0">
              <a:solidFill>
                <a:prstClr val="white">
                  <a:shade val="50000"/>
                </a:prstClr>
              </a:solidFill>
            </a:endParaRPr>
          </a:p>
        </p:txBody>
      </p:sp>
      <p:sp>
        <p:nvSpPr>
          <p:cNvPr id="6" name="Espace réservé du numéro de diapositive 5"/>
          <p:cNvSpPr>
            <a:spLocks noGrp="1"/>
          </p:cNvSpPr>
          <p:nvPr>
            <p:ph type="sldNum" sz="quarter" idx="12"/>
          </p:nvPr>
        </p:nvSpPr>
        <p:spPr/>
        <p:txBody>
          <a:bodyPr/>
          <a:lstStyle/>
          <a:p>
            <a:pPr>
              <a:defRPr/>
            </a:pPr>
            <a:fld id="{38CB29AF-6C5E-46C8-8EA3-38EF71E11558}" type="slidenum">
              <a:rPr lang="fr-FR" smtClean="0">
                <a:solidFill>
                  <a:prstClr val="white">
                    <a:shade val="50000"/>
                  </a:prstClr>
                </a:solidFill>
              </a:rPr>
              <a:pPr>
                <a:defRPr/>
              </a:pPr>
              <a:t>‹N°›</a:t>
            </a:fld>
            <a:endParaRPr lang="fr-FR" dirty="0">
              <a:solidFill>
                <a:prstClr val="white">
                  <a:shade val="50000"/>
                </a:prstClr>
              </a:solidFill>
            </a:endParaRPr>
          </a:p>
        </p:txBody>
      </p:sp>
    </p:spTree>
    <p:extLst>
      <p:ext uri="{BB962C8B-B14F-4D97-AF65-F5344CB8AC3E}">
        <p14:creationId xmlns:p14="http://schemas.microsoft.com/office/powerpoint/2010/main" val="282810473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D8C53045-F1E5-4C7C-9002-AB94906CF15B}" type="datetime1">
              <a:rPr lang="fr-BE" smtClean="0">
                <a:solidFill>
                  <a:prstClr val="white">
                    <a:shade val="50000"/>
                  </a:prstClr>
                </a:solidFill>
              </a:rPr>
              <a:pPr>
                <a:defRPr/>
              </a:pPr>
              <a:t>17/10/2014</a:t>
            </a:fld>
            <a:endParaRPr lang="fr-FR" dirty="0">
              <a:solidFill>
                <a:prstClr val="white">
                  <a:shade val="50000"/>
                </a:prstClr>
              </a:solidFill>
            </a:endParaRPr>
          </a:p>
        </p:txBody>
      </p:sp>
      <p:sp>
        <p:nvSpPr>
          <p:cNvPr id="5" name="Espace réservé du pied de page 4"/>
          <p:cNvSpPr>
            <a:spLocks noGrp="1"/>
          </p:cNvSpPr>
          <p:nvPr>
            <p:ph type="ftr" sz="quarter" idx="11"/>
          </p:nvPr>
        </p:nvSpPr>
        <p:spPr/>
        <p:txBody>
          <a:bodyPr/>
          <a:lstStyle/>
          <a:p>
            <a:pPr>
              <a:defRPr/>
            </a:pPr>
            <a:endParaRPr lang="fr-FR" dirty="0">
              <a:solidFill>
                <a:prstClr val="white">
                  <a:shade val="50000"/>
                </a:prstClr>
              </a:solidFill>
            </a:endParaRPr>
          </a:p>
        </p:txBody>
      </p:sp>
      <p:sp>
        <p:nvSpPr>
          <p:cNvPr id="6" name="Espace réservé du numéro de diapositive 5"/>
          <p:cNvSpPr>
            <a:spLocks noGrp="1"/>
          </p:cNvSpPr>
          <p:nvPr>
            <p:ph type="sldNum" sz="quarter" idx="12"/>
          </p:nvPr>
        </p:nvSpPr>
        <p:spPr/>
        <p:txBody>
          <a:bodyPr/>
          <a:lstStyle/>
          <a:p>
            <a:pPr>
              <a:defRPr/>
            </a:pPr>
            <a:fld id="{105C1E63-CFCA-4069-B484-FB344948592B}" type="slidenum">
              <a:rPr lang="fr-FR" smtClean="0">
                <a:solidFill>
                  <a:prstClr val="white">
                    <a:shade val="50000"/>
                  </a:prstClr>
                </a:solidFill>
              </a:rPr>
              <a:pPr>
                <a:defRPr/>
              </a:pPr>
              <a:t>‹N°›</a:t>
            </a:fld>
            <a:endParaRPr lang="fr-FR" dirty="0">
              <a:solidFill>
                <a:prstClr val="white">
                  <a:shade val="50000"/>
                </a:prstClr>
              </a:solidFill>
            </a:endParaRPr>
          </a:p>
        </p:txBody>
      </p:sp>
    </p:spTree>
    <p:extLst>
      <p:ext uri="{BB962C8B-B14F-4D97-AF65-F5344CB8AC3E}">
        <p14:creationId xmlns:p14="http://schemas.microsoft.com/office/powerpoint/2010/main" val="17479739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EC15B27E-34D0-42D5-A487-30DA5B3C1F15}" type="datetime1">
              <a:rPr lang="fr-BE" smtClean="0">
                <a:solidFill>
                  <a:prstClr val="white">
                    <a:shade val="50000"/>
                  </a:prstClr>
                </a:solidFill>
              </a:rPr>
              <a:pPr>
                <a:defRPr/>
              </a:pPr>
              <a:t>17/10/2014</a:t>
            </a:fld>
            <a:endParaRPr lang="fr-FR" dirty="0">
              <a:solidFill>
                <a:prstClr val="white">
                  <a:shade val="50000"/>
                </a:prstClr>
              </a:solidFill>
            </a:endParaRPr>
          </a:p>
        </p:txBody>
      </p:sp>
      <p:sp>
        <p:nvSpPr>
          <p:cNvPr id="5" name="Espace réservé du pied de page 4"/>
          <p:cNvSpPr>
            <a:spLocks noGrp="1"/>
          </p:cNvSpPr>
          <p:nvPr>
            <p:ph type="ftr" sz="quarter" idx="11"/>
          </p:nvPr>
        </p:nvSpPr>
        <p:spPr/>
        <p:txBody>
          <a:bodyPr/>
          <a:lstStyle/>
          <a:p>
            <a:pPr>
              <a:defRPr/>
            </a:pPr>
            <a:endParaRPr lang="fr-FR" dirty="0">
              <a:solidFill>
                <a:prstClr val="white">
                  <a:shade val="50000"/>
                </a:prstClr>
              </a:solidFill>
            </a:endParaRPr>
          </a:p>
        </p:txBody>
      </p:sp>
      <p:sp>
        <p:nvSpPr>
          <p:cNvPr id="6" name="Espace réservé du numéro de diapositive 5"/>
          <p:cNvSpPr>
            <a:spLocks noGrp="1"/>
          </p:cNvSpPr>
          <p:nvPr>
            <p:ph type="sldNum" sz="quarter" idx="12"/>
          </p:nvPr>
        </p:nvSpPr>
        <p:spPr/>
        <p:txBody>
          <a:bodyPr/>
          <a:lstStyle/>
          <a:p>
            <a:pPr>
              <a:defRPr/>
            </a:pPr>
            <a:fld id="{F2E58309-193C-4310-966B-811CCF3FC5DA}" type="slidenum">
              <a:rPr lang="fr-FR" smtClean="0">
                <a:solidFill>
                  <a:prstClr val="white">
                    <a:shade val="50000"/>
                  </a:prstClr>
                </a:solidFill>
              </a:rPr>
              <a:pPr>
                <a:defRPr/>
              </a:pPr>
              <a:t>‹N°›</a:t>
            </a:fld>
            <a:endParaRPr lang="fr-FR" dirty="0">
              <a:solidFill>
                <a:prstClr val="white">
                  <a:shade val="50000"/>
                </a:prstClr>
              </a:solidFill>
            </a:endParaRPr>
          </a:p>
        </p:txBody>
      </p:sp>
      <p:pic>
        <p:nvPicPr>
          <p:cNvPr id="7" name="Image 0" descr="ASSAF_LOGO_V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6021288"/>
            <a:ext cx="7334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602970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tx1"/>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dirty="0"/>
          </a:p>
        </p:txBody>
      </p:sp>
      <p:sp>
        <p:nvSpPr>
          <p:cNvPr id="3" name="Espace réservé du texte 2"/>
          <p:cNvSpPr>
            <a:spLocks noGrp="1"/>
          </p:cNvSpPr>
          <p:nvPr>
            <p:ph type="body" idx="1"/>
          </p:nvPr>
        </p:nvSpPr>
        <p:spPr>
          <a:xfrm>
            <a:off x="1600200" y="2507786"/>
            <a:ext cx="7086600" cy="1509712"/>
          </a:xfrm>
        </p:spPr>
        <p:txBody>
          <a:bodyPr anchor="b">
            <a:normAutofit/>
          </a:bodyPr>
          <a:lstStyle>
            <a:lvl1pPr marL="73152" indent="0" algn="l">
              <a:buNone/>
              <a:defRPr sz="3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pPr>
              <a:defRPr/>
            </a:pPr>
            <a:fld id="{02A99756-900C-4C62-AB0D-2E7705BF0F7D}" type="datetime1">
              <a:rPr lang="fr-BE" smtClean="0">
                <a:solidFill>
                  <a:prstClr val="white">
                    <a:shade val="50000"/>
                  </a:prstClr>
                </a:solidFill>
              </a:rPr>
              <a:pPr>
                <a:defRPr/>
              </a:pPr>
              <a:t>17/10/2014</a:t>
            </a:fld>
            <a:endParaRPr lang="fr-FR" dirty="0">
              <a:solidFill>
                <a:prstClr val="white">
                  <a:shade val="50000"/>
                </a:prstClr>
              </a:solidFill>
            </a:endParaRPr>
          </a:p>
        </p:txBody>
      </p:sp>
      <p:sp>
        <p:nvSpPr>
          <p:cNvPr id="5" name="Espace réservé du pied de page 4"/>
          <p:cNvSpPr>
            <a:spLocks noGrp="1"/>
          </p:cNvSpPr>
          <p:nvPr>
            <p:ph type="ftr" sz="quarter" idx="11"/>
          </p:nvPr>
        </p:nvSpPr>
        <p:spPr/>
        <p:txBody>
          <a:bodyPr/>
          <a:lstStyle/>
          <a:p>
            <a:pPr>
              <a:defRPr/>
            </a:pPr>
            <a:endParaRPr lang="fr-FR" dirty="0">
              <a:solidFill>
                <a:prstClr val="white">
                  <a:shade val="50000"/>
                </a:prstClr>
              </a:solidFill>
            </a:endParaRPr>
          </a:p>
        </p:txBody>
      </p:sp>
      <p:sp>
        <p:nvSpPr>
          <p:cNvPr id="6" name="Espace réservé du numéro de diapositive 5"/>
          <p:cNvSpPr>
            <a:spLocks noGrp="1"/>
          </p:cNvSpPr>
          <p:nvPr>
            <p:ph type="sldNum" sz="quarter" idx="12"/>
          </p:nvPr>
        </p:nvSpPr>
        <p:spPr>
          <a:xfrm>
            <a:off x="7924800" y="6416675"/>
            <a:ext cx="762000" cy="365125"/>
          </a:xfrm>
        </p:spPr>
        <p:txBody>
          <a:bodyPr/>
          <a:lstStyle/>
          <a:p>
            <a:pPr>
              <a:defRPr/>
            </a:pPr>
            <a:fld id="{70AEFB2B-2B51-42B3-AC61-A2FBEC8C41D7}" type="slidenum">
              <a:rPr lang="fr-FR" smtClean="0">
                <a:solidFill>
                  <a:prstClr val="white">
                    <a:shade val="50000"/>
                  </a:prstClr>
                </a:solidFill>
              </a:rPr>
              <a:pPr>
                <a:defRPr/>
              </a:pPr>
              <a:t>‹N°›</a:t>
            </a:fld>
            <a:endParaRPr lang="fr-FR" dirty="0">
              <a:solidFill>
                <a:prstClr val="white">
                  <a:shade val="50000"/>
                </a:prstClr>
              </a:solidFill>
            </a:endParaRPr>
          </a:p>
        </p:txBody>
      </p:sp>
      <p:pic>
        <p:nvPicPr>
          <p:cNvPr id="7" name="Image 0" descr="ASSAF_LOGO_V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6021288"/>
            <a:ext cx="7334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274002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fld id="{3E75BCB1-1FCA-4803-9386-B3B0EB4A98D7}" type="datetime1">
              <a:rPr lang="fr-BE" smtClean="0">
                <a:solidFill>
                  <a:prstClr val="white">
                    <a:shade val="50000"/>
                  </a:prstClr>
                </a:solidFill>
              </a:rPr>
              <a:pPr>
                <a:defRPr/>
              </a:pPr>
              <a:t>17/10/2014</a:t>
            </a:fld>
            <a:endParaRPr lang="fr-FR" dirty="0">
              <a:solidFill>
                <a:prstClr val="white">
                  <a:shade val="50000"/>
                </a:prstClr>
              </a:solidFill>
            </a:endParaRPr>
          </a:p>
        </p:txBody>
      </p:sp>
      <p:sp>
        <p:nvSpPr>
          <p:cNvPr id="6" name="Espace réservé du pied de page 5"/>
          <p:cNvSpPr>
            <a:spLocks noGrp="1"/>
          </p:cNvSpPr>
          <p:nvPr>
            <p:ph type="ftr" sz="quarter" idx="11"/>
          </p:nvPr>
        </p:nvSpPr>
        <p:spPr/>
        <p:txBody>
          <a:bodyPr/>
          <a:lstStyle/>
          <a:p>
            <a:pPr>
              <a:defRPr/>
            </a:pPr>
            <a:endParaRPr lang="fr-FR" dirty="0">
              <a:solidFill>
                <a:prstClr val="white">
                  <a:shade val="50000"/>
                </a:prstClr>
              </a:solidFill>
            </a:endParaRPr>
          </a:p>
        </p:txBody>
      </p:sp>
      <p:sp>
        <p:nvSpPr>
          <p:cNvPr id="7" name="Espace réservé du numéro de diapositive 6"/>
          <p:cNvSpPr>
            <a:spLocks noGrp="1"/>
          </p:cNvSpPr>
          <p:nvPr>
            <p:ph type="sldNum" sz="quarter" idx="12"/>
          </p:nvPr>
        </p:nvSpPr>
        <p:spPr/>
        <p:txBody>
          <a:bodyPr/>
          <a:lstStyle/>
          <a:p>
            <a:pPr>
              <a:defRPr/>
            </a:pPr>
            <a:fld id="{982781D1-E4D7-491B-985C-F05EFE3C9D76}" type="slidenum">
              <a:rPr lang="fr-FR" smtClean="0">
                <a:solidFill>
                  <a:prstClr val="white">
                    <a:shade val="50000"/>
                  </a:prstClr>
                </a:solidFill>
              </a:rPr>
              <a:pPr>
                <a:defRPr/>
              </a:pPr>
              <a:t>‹N°›</a:t>
            </a:fld>
            <a:endParaRPr lang="fr-FR" dirty="0">
              <a:solidFill>
                <a:prstClr val="white">
                  <a:shade val="50000"/>
                </a:prstClr>
              </a:solidFill>
            </a:endParaRPr>
          </a:p>
        </p:txBody>
      </p:sp>
      <p:pic>
        <p:nvPicPr>
          <p:cNvPr id="8" name="Image 0" descr="ASSAF_LOGO_V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6021288"/>
            <a:ext cx="7334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089193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fld id="{F51F707B-84A4-488B-AE97-D551AB48EFA0}" type="datetime1">
              <a:rPr lang="fr-BE" smtClean="0">
                <a:solidFill>
                  <a:prstClr val="white">
                    <a:shade val="50000"/>
                  </a:prstClr>
                </a:solidFill>
              </a:rPr>
              <a:pPr>
                <a:defRPr/>
              </a:pPr>
              <a:t>17/10/2014</a:t>
            </a:fld>
            <a:endParaRPr lang="fr-FR" dirty="0">
              <a:solidFill>
                <a:prstClr val="white">
                  <a:shade val="50000"/>
                </a:prstClr>
              </a:solidFill>
            </a:endParaRPr>
          </a:p>
        </p:txBody>
      </p:sp>
      <p:sp>
        <p:nvSpPr>
          <p:cNvPr id="8" name="Espace réservé du pied de page 7"/>
          <p:cNvSpPr>
            <a:spLocks noGrp="1"/>
          </p:cNvSpPr>
          <p:nvPr>
            <p:ph type="ftr" sz="quarter" idx="11"/>
          </p:nvPr>
        </p:nvSpPr>
        <p:spPr/>
        <p:txBody>
          <a:bodyPr/>
          <a:lstStyle/>
          <a:p>
            <a:pPr>
              <a:defRPr/>
            </a:pPr>
            <a:endParaRPr lang="fr-FR" dirty="0">
              <a:solidFill>
                <a:prstClr val="white">
                  <a:shade val="50000"/>
                </a:prstClr>
              </a:solidFill>
            </a:endParaRPr>
          </a:p>
        </p:txBody>
      </p:sp>
      <p:sp>
        <p:nvSpPr>
          <p:cNvPr id="9" name="Espace réservé du numéro de diapositive 8"/>
          <p:cNvSpPr>
            <a:spLocks noGrp="1"/>
          </p:cNvSpPr>
          <p:nvPr>
            <p:ph type="sldNum" sz="quarter" idx="12"/>
          </p:nvPr>
        </p:nvSpPr>
        <p:spPr/>
        <p:txBody>
          <a:bodyPr/>
          <a:lstStyle/>
          <a:p>
            <a:pPr>
              <a:defRPr/>
            </a:pPr>
            <a:fld id="{DF4D4B54-E6A8-4536-9F5B-4276E671F62D}" type="slidenum">
              <a:rPr lang="fr-FR" smtClean="0">
                <a:solidFill>
                  <a:prstClr val="white">
                    <a:shade val="50000"/>
                  </a:prstClr>
                </a:solidFill>
              </a:rPr>
              <a:pPr>
                <a:defRPr/>
              </a:pPr>
              <a:t>‹N°›</a:t>
            </a:fld>
            <a:endParaRPr lang="fr-FR" dirty="0">
              <a:solidFill>
                <a:prstClr val="white">
                  <a:shade val="50000"/>
                </a:prstClr>
              </a:solidFill>
            </a:endParaRPr>
          </a:p>
        </p:txBody>
      </p:sp>
      <p:pic>
        <p:nvPicPr>
          <p:cNvPr id="10" name="Image 0" descr="ASSAF_LOGO_V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6021288"/>
            <a:ext cx="7334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352412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pPr>
              <a:defRPr/>
            </a:pPr>
            <a:fld id="{915C2E3B-2CAF-4350-B565-DAD68F762CB4}" type="datetime1">
              <a:rPr lang="fr-BE" smtClean="0">
                <a:solidFill>
                  <a:prstClr val="white">
                    <a:shade val="50000"/>
                  </a:prstClr>
                </a:solidFill>
              </a:rPr>
              <a:pPr>
                <a:defRPr/>
              </a:pPr>
              <a:t>17/10/2014</a:t>
            </a:fld>
            <a:endParaRPr lang="fr-FR" dirty="0">
              <a:solidFill>
                <a:prstClr val="white">
                  <a:shade val="50000"/>
                </a:prstClr>
              </a:solidFill>
            </a:endParaRPr>
          </a:p>
        </p:txBody>
      </p:sp>
      <p:sp>
        <p:nvSpPr>
          <p:cNvPr id="4" name="Espace réservé du pied de page 3"/>
          <p:cNvSpPr>
            <a:spLocks noGrp="1"/>
          </p:cNvSpPr>
          <p:nvPr>
            <p:ph type="ftr" sz="quarter" idx="11"/>
          </p:nvPr>
        </p:nvSpPr>
        <p:spPr/>
        <p:txBody>
          <a:bodyPr/>
          <a:lstStyle/>
          <a:p>
            <a:pPr>
              <a:defRPr/>
            </a:pPr>
            <a:endParaRPr lang="fr-FR" dirty="0">
              <a:solidFill>
                <a:prstClr val="white">
                  <a:shade val="50000"/>
                </a:prstClr>
              </a:solidFill>
            </a:endParaRPr>
          </a:p>
        </p:txBody>
      </p:sp>
      <p:sp>
        <p:nvSpPr>
          <p:cNvPr id="5" name="Espace réservé du numéro de diapositive 4"/>
          <p:cNvSpPr>
            <a:spLocks noGrp="1"/>
          </p:cNvSpPr>
          <p:nvPr>
            <p:ph type="sldNum" sz="quarter" idx="12"/>
          </p:nvPr>
        </p:nvSpPr>
        <p:spPr/>
        <p:txBody>
          <a:bodyPr/>
          <a:lstStyle/>
          <a:p>
            <a:pPr>
              <a:defRPr/>
            </a:pPr>
            <a:fld id="{82AACBB9-EEA1-4ADC-B86B-19C3F8EE35C2}" type="slidenum">
              <a:rPr lang="fr-FR" smtClean="0">
                <a:solidFill>
                  <a:prstClr val="white">
                    <a:shade val="50000"/>
                  </a:prstClr>
                </a:solidFill>
              </a:rPr>
              <a:pPr>
                <a:defRPr/>
              </a:pPr>
              <a:t>‹N°›</a:t>
            </a:fld>
            <a:endParaRPr lang="fr-FR" dirty="0">
              <a:solidFill>
                <a:prstClr val="white">
                  <a:shade val="50000"/>
                </a:prstClr>
              </a:solidFill>
            </a:endParaRPr>
          </a:p>
        </p:txBody>
      </p:sp>
      <p:pic>
        <p:nvPicPr>
          <p:cNvPr id="6" name="Image 0" descr="ASSAF_LOGO_V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6021288"/>
            <a:ext cx="7334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683197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6B5AABCC-EB79-4A42-BF3B-AA493E1312D2}" type="datetime1">
              <a:rPr lang="fr-BE" smtClean="0">
                <a:solidFill>
                  <a:prstClr val="white">
                    <a:shade val="50000"/>
                  </a:prstClr>
                </a:solidFill>
              </a:rPr>
              <a:pPr>
                <a:defRPr/>
              </a:pPr>
              <a:t>17/10/2014</a:t>
            </a:fld>
            <a:endParaRPr lang="fr-FR" dirty="0">
              <a:solidFill>
                <a:prstClr val="white">
                  <a:shade val="50000"/>
                </a:prstClr>
              </a:solidFill>
            </a:endParaRPr>
          </a:p>
        </p:txBody>
      </p:sp>
      <p:sp>
        <p:nvSpPr>
          <p:cNvPr id="3" name="Espace réservé du pied de page 2"/>
          <p:cNvSpPr>
            <a:spLocks noGrp="1"/>
          </p:cNvSpPr>
          <p:nvPr>
            <p:ph type="ftr" sz="quarter" idx="11"/>
          </p:nvPr>
        </p:nvSpPr>
        <p:spPr/>
        <p:txBody>
          <a:bodyPr/>
          <a:lstStyle/>
          <a:p>
            <a:pPr>
              <a:defRPr/>
            </a:pPr>
            <a:endParaRPr lang="fr-FR" dirty="0">
              <a:solidFill>
                <a:prstClr val="white">
                  <a:shade val="50000"/>
                </a:prstClr>
              </a:solidFill>
            </a:endParaRPr>
          </a:p>
        </p:txBody>
      </p:sp>
      <p:sp>
        <p:nvSpPr>
          <p:cNvPr id="4" name="Espace réservé du numéro de diapositive 3"/>
          <p:cNvSpPr>
            <a:spLocks noGrp="1"/>
          </p:cNvSpPr>
          <p:nvPr>
            <p:ph type="sldNum" sz="quarter" idx="12"/>
          </p:nvPr>
        </p:nvSpPr>
        <p:spPr/>
        <p:txBody>
          <a:bodyPr/>
          <a:lstStyle/>
          <a:p>
            <a:pPr>
              <a:defRPr/>
            </a:pPr>
            <a:fld id="{C1EDAFA8-870C-431F-B170-9C8112F42B7A}" type="slidenum">
              <a:rPr lang="fr-FR" smtClean="0">
                <a:solidFill>
                  <a:prstClr val="white">
                    <a:shade val="50000"/>
                  </a:prstClr>
                </a:solidFill>
              </a:rPr>
              <a:pPr>
                <a:defRPr/>
              </a:pPr>
              <a:t>‹N°›</a:t>
            </a:fld>
            <a:endParaRPr lang="fr-FR" dirty="0">
              <a:solidFill>
                <a:prstClr val="white">
                  <a:shade val="50000"/>
                </a:prstClr>
              </a:solidFill>
            </a:endParaRPr>
          </a:p>
        </p:txBody>
      </p:sp>
      <p:pic>
        <p:nvPicPr>
          <p:cNvPr id="5" name="Image 0" descr="ASSAF_LOGO_V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6021288"/>
            <a:ext cx="7334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602307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fld id="{E8FACA1F-ACA5-49D9-BB9D-0D6EF31476A5}" type="datetime1">
              <a:rPr lang="fr-BE" smtClean="0">
                <a:solidFill>
                  <a:prstClr val="white">
                    <a:shade val="50000"/>
                  </a:prstClr>
                </a:solidFill>
              </a:rPr>
              <a:pPr>
                <a:defRPr/>
              </a:pPr>
              <a:t>17/10/2014</a:t>
            </a:fld>
            <a:endParaRPr lang="fr-FR" dirty="0">
              <a:solidFill>
                <a:prstClr val="white">
                  <a:shade val="50000"/>
                </a:prstClr>
              </a:solidFill>
            </a:endParaRPr>
          </a:p>
        </p:txBody>
      </p:sp>
      <p:sp>
        <p:nvSpPr>
          <p:cNvPr id="6" name="Espace réservé du pied de page 5"/>
          <p:cNvSpPr>
            <a:spLocks noGrp="1"/>
          </p:cNvSpPr>
          <p:nvPr>
            <p:ph type="ftr" sz="quarter" idx="11"/>
          </p:nvPr>
        </p:nvSpPr>
        <p:spPr/>
        <p:txBody>
          <a:bodyPr/>
          <a:lstStyle/>
          <a:p>
            <a:pPr>
              <a:defRPr/>
            </a:pPr>
            <a:endParaRPr lang="fr-FR" dirty="0">
              <a:solidFill>
                <a:prstClr val="white">
                  <a:shade val="50000"/>
                </a:prstClr>
              </a:solidFill>
            </a:endParaRPr>
          </a:p>
        </p:txBody>
      </p:sp>
      <p:sp>
        <p:nvSpPr>
          <p:cNvPr id="7" name="Espace réservé du numéro de diapositive 6"/>
          <p:cNvSpPr>
            <a:spLocks noGrp="1"/>
          </p:cNvSpPr>
          <p:nvPr>
            <p:ph type="sldNum" sz="quarter" idx="12"/>
          </p:nvPr>
        </p:nvSpPr>
        <p:spPr/>
        <p:txBody>
          <a:bodyPr/>
          <a:lstStyle/>
          <a:p>
            <a:pPr>
              <a:defRPr/>
            </a:pPr>
            <a:fld id="{46AA9255-3F6A-4718-A2EF-35D90DF2E923}" type="slidenum">
              <a:rPr lang="fr-FR" smtClean="0">
                <a:solidFill>
                  <a:prstClr val="white">
                    <a:shade val="50000"/>
                  </a:prstClr>
                </a:solidFill>
              </a:rPr>
              <a:pPr>
                <a:defRPr/>
              </a:pPr>
              <a:t>‹N°›</a:t>
            </a:fld>
            <a:endParaRPr lang="fr-FR" dirty="0">
              <a:solidFill>
                <a:prstClr val="white">
                  <a:shade val="50000"/>
                </a:prstClr>
              </a:solidFill>
            </a:endParaRPr>
          </a:p>
        </p:txBody>
      </p:sp>
    </p:spTree>
    <p:extLst>
      <p:ext uri="{BB962C8B-B14F-4D97-AF65-F5344CB8AC3E}">
        <p14:creationId xmlns:p14="http://schemas.microsoft.com/office/powerpoint/2010/main" val="172997590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pPr>
              <a:defRPr/>
            </a:pPr>
            <a:fld id="{66094B94-7845-4E75-85E7-63B6FBF7123C}" type="datetime1">
              <a:rPr lang="fr-BE" smtClean="0">
                <a:solidFill>
                  <a:prstClr val="white">
                    <a:shade val="50000"/>
                  </a:prstClr>
                </a:solidFill>
              </a:rPr>
              <a:pPr>
                <a:defRPr/>
              </a:pPr>
              <a:t>17/10/2014</a:t>
            </a:fld>
            <a:endParaRPr lang="fr-FR" dirty="0">
              <a:solidFill>
                <a:prstClr val="white">
                  <a:shade val="50000"/>
                </a:prstClr>
              </a:solidFill>
            </a:endParaRPr>
          </a:p>
        </p:txBody>
      </p:sp>
      <p:sp>
        <p:nvSpPr>
          <p:cNvPr id="6" name="Espace réservé du pied de page 5"/>
          <p:cNvSpPr>
            <a:spLocks noGrp="1"/>
          </p:cNvSpPr>
          <p:nvPr>
            <p:ph type="ftr" sz="quarter" idx="11"/>
          </p:nvPr>
        </p:nvSpPr>
        <p:spPr/>
        <p:txBody>
          <a:bodyPr/>
          <a:lstStyle/>
          <a:p>
            <a:pPr>
              <a:defRPr/>
            </a:pPr>
            <a:endParaRPr lang="fr-FR" dirty="0">
              <a:solidFill>
                <a:prstClr val="white">
                  <a:shade val="50000"/>
                </a:prstClr>
              </a:solidFill>
            </a:endParaRPr>
          </a:p>
        </p:txBody>
      </p:sp>
      <p:sp>
        <p:nvSpPr>
          <p:cNvPr id="7" name="Espace réservé du numéro de diapositive 6"/>
          <p:cNvSpPr>
            <a:spLocks noGrp="1"/>
          </p:cNvSpPr>
          <p:nvPr>
            <p:ph type="sldNum" sz="quarter" idx="12"/>
          </p:nvPr>
        </p:nvSpPr>
        <p:spPr/>
        <p:txBody>
          <a:bodyPr/>
          <a:lstStyle/>
          <a:p>
            <a:pPr>
              <a:defRPr/>
            </a:pPr>
            <a:fld id="{4FBB231B-293F-40AB-8DF0-6FEBA740DE81}" type="slidenum">
              <a:rPr lang="fr-FR" smtClean="0">
                <a:solidFill>
                  <a:prstClr val="white">
                    <a:shade val="50000"/>
                  </a:prstClr>
                </a:solidFill>
              </a:rPr>
              <a:pPr>
                <a:defRPr/>
              </a:pPr>
              <a:t>‹N°›</a:t>
            </a:fld>
            <a:endParaRPr lang="fr-FR" dirty="0">
              <a:solidFill>
                <a:prstClr val="white">
                  <a:shade val="50000"/>
                </a:prstClr>
              </a:solidFill>
            </a:endParaRPr>
          </a:p>
        </p:txBody>
      </p:sp>
    </p:spTree>
    <p:extLst>
      <p:ext uri="{BB962C8B-B14F-4D97-AF65-F5344CB8AC3E}">
        <p14:creationId xmlns:p14="http://schemas.microsoft.com/office/powerpoint/2010/main" val="13489491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dirty="0" smtClean="0"/>
              <a:t>Modifiez le style du titre</a:t>
            </a:r>
            <a:endParaRPr kumimoji="0" lang="en-US" dirty="0"/>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dirty="0" smtClean="0"/>
              <a:t>Modifiez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fontAlgn="base">
              <a:spcBef>
                <a:spcPct val="0"/>
              </a:spcBef>
              <a:spcAft>
                <a:spcPct val="0"/>
              </a:spcAft>
              <a:defRPr/>
            </a:pPr>
            <a:fld id="{95874DBF-4D06-4CAA-B03D-D6BAD6A62743}" type="datetime1">
              <a:rPr lang="fr-BE" smtClean="0">
                <a:solidFill>
                  <a:prstClr val="white">
                    <a:shade val="50000"/>
                  </a:prstClr>
                </a:solidFill>
                <a:latin typeface="Times New Roman" pitchFamily="18" charset="0"/>
              </a:rPr>
              <a:pPr fontAlgn="base">
                <a:spcBef>
                  <a:spcPct val="0"/>
                </a:spcBef>
                <a:spcAft>
                  <a:spcPct val="0"/>
                </a:spcAft>
                <a:defRPr/>
              </a:pPr>
              <a:t>17/10/2014</a:t>
            </a:fld>
            <a:endParaRPr lang="fr-FR" dirty="0">
              <a:solidFill>
                <a:prstClr val="white">
                  <a:shade val="50000"/>
                </a:prstClr>
              </a:solidFill>
              <a:latin typeface="Times New Roman" pitchFamily="18" charset="0"/>
            </a:endParaRP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fontAlgn="base">
              <a:spcBef>
                <a:spcPct val="0"/>
              </a:spcBef>
              <a:spcAft>
                <a:spcPct val="0"/>
              </a:spcAft>
              <a:defRPr/>
            </a:pPr>
            <a:endParaRPr lang="fr-FR" dirty="0">
              <a:solidFill>
                <a:prstClr val="white">
                  <a:shade val="50000"/>
                </a:prstClr>
              </a:solidFill>
              <a:latin typeface="Times New Roman" pitchFamily="18" charset="0"/>
            </a:endParaRP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fontAlgn="base">
              <a:spcBef>
                <a:spcPct val="0"/>
              </a:spcBef>
              <a:spcAft>
                <a:spcPct val="0"/>
              </a:spcAft>
              <a:defRPr/>
            </a:pPr>
            <a:fld id="{EE952DC5-5469-4310-9BE1-735E942DCD35}" type="slidenum">
              <a:rPr lang="fr-FR" smtClean="0">
                <a:solidFill>
                  <a:prstClr val="white">
                    <a:shade val="50000"/>
                  </a:prstClr>
                </a:solidFill>
                <a:latin typeface="Times New Roman" pitchFamily="18" charset="0"/>
              </a:rPr>
              <a:pPr fontAlgn="base">
                <a:spcBef>
                  <a:spcPct val="0"/>
                </a:spcBef>
                <a:spcAft>
                  <a:spcPct val="0"/>
                </a:spcAft>
                <a:defRPr/>
              </a:pPr>
              <a:t>‹N°›</a:t>
            </a:fld>
            <a:endParaRPr lang="fr-FR" dirty="0">
              <a:solidFill>
                <a:prstClr val="white">
                  <a:shade val="50000"/>
                </a:prstClr>
              </a:solidFill>
              <a:latin typeface="Times New Roman" pitchFamily="18" charset="0"/>
            </a:endParaRPr>
          </a:p>
        </p:txBody>
      </p:sp>
      <p:pic>
        <p:nvPicPr>
          <p:cNvPr id="7" name="Image 0" descr="ASSAF_LOGO_V (2).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7504" y="6021288"/>
            <a:ext cx="7334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67999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rtl="0" eaLnBrk="1" latinLnBrk="0" hangingPunct="1">
        <a:spcBef>
          <a:spcPct val="0"/>
        </a:spcBef>
        <a:buNone/>
        <a:defRPr kumimoji="0" sz="4100" b="1" kern="1200" cap="none" baseline="0">
          <a:ln w="6350">
            <a:noFill/>
          </a:ln>
          <a:solidFill>
            <a:schemeClr val="tx1"/>
          </a:soli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Calibri" pitchFamily="34" charset="0"/>
          <a:ea typeface="+mn-ea"/>
          <a:cs typeface="Calibri" pitchFamily="34" charset="0"/>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Calibri" pitchFamily="34" charset="0"/>
          <a:ea typeface="+mn-ea"/>
          <a:cs typeface="Calibri" pitchFamily="34" charset="0"/>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Calibri" pitchFamily="34" charset="0"/>
          <a:ea typeface="+mn-ea"/>
          <a:cs typeface="Calibri" pitchFamily="34" charset="0"/>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Calibri" pitchFamily="34" charset="0"/>
          <a:ea typeface="+mn-ea"/>
          <a:cs typeface="Calibri" pitchFamily="34" charset="0"/>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Calibri" pitchFamily="34" charset="0"/>
          <a:ea typeface="+mn-ea"/>
          <a:cs typeface="Calibri" pitchFamily="34" charset="0"/>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BE" dirty="0" smtClean="0"/>
              <a:t>COLLOQUE ASSAF</a:t>
            </a:r>
            <a:endParaRPr lang="fr-BE" dirty="0"/>
          </a:p>
        </p:txBody>
      </p:sp>
      <p:sp>
        <p:nvSpPr>
          <p:cNvPr id="3" name="Espace réservé du numéro de diapositive 2"/>
          <p:cNvSpPr>
            <a:spLocks noGrp="1"/>
          </p:cNvSpPr>
          <p:nvPr>
            <p:ph type="sldNum" sz="quarter" idx="12"/>
          </p:nvPr>
        </p:nvSpPr>
        <p:spPr/>
        <p:txBody>
          <a:bodyPr/>
          <a:lstStyle/>
          <a:p>
            <a:pPr>
              <a:defRPr/>
            </a:pPr>
            <a:fld id="{E9031DD4-FC07-47A4-967E-3F1CFD903FF1}" type="slidenum">
              <a:rPr lang="fr-FR" smtClean="0">
                <a:solidFill>
                  <a:prstClr val="white">
                    <a:shade val="50000"/>
                  </a:prstClr>
                </a:solidFill>
              </a:rPr>
              <a:pPr>
                <a:defRPr/>
              </a:pPr>
              <a:t>1</a:t>
            </a:fld>
            <a:endParaRPr lang="fr-FR" dirty="0">
              <a:solidFill>
                <a:prstClr val="white">
                  <a:shade val="50000"/>
                </a:prstClr>
              </a:solidFill>
            </a:endParaRPr>
          </a:p>
        </p:txBody>
      </p:sp>
      <p:sp>
        <p:nvSpPr>
          <p:cNvPr id="4" name="Sous-titre 3"/>
          <p:cNvSpPr>
            <a:spLocks noGrp="1"/>
          </p:cNvSpPr>
          <p:nvPr>
            <p:ph type="subTitle" idx="1"/>
          </p:nvPr>
        </p:nvSpPr>
        <p:spPr>
          <a:xfrm>
            <a:off x="1371600" y="3331698"/>
            <a:ext cx="6400800" cy="2905614"/>
          </a:xfrm>
        </p:spPr>
        <p:txBody>
          <a:bodyPr>
            <a:normAutofit/>
          </a:bodyPr>
          <a:lstStyle/>
          <a:p>
            <a:r>
              <a:rPr lang="fr-BE" sz="3900" dirty="0" smtClean="0"/>
              <a:t>Le métier de Garde à Domicile</a:t>
            </a:r>
          </a:p>
          <a:p>
            <a:endParaRPr lang="fr-BE" dirty="0" smtClean="0"/>
          </a:p>
          <a:p>
            <a:endParaRPr lang="fr-BE" dirty="0"/>
          </a:p>
          <a:p>
            <a:r>
              <a:rPr lang="fr-BE" dirty="0" smtClean="0"/>
              <a:t>Journée de réflexion de l’AsSAF</a:t>
            </a:r>
          </a:p>
          <a:p>
            <a:r>
              <a:rPr lang="fr-BE" dirty="0" smtClean="0"/>
              <a:t>CEME, 14 Octobre 2014</a:t>
            </a:r>
            <a:endParaRPr lang="fr-BE" dirty="0"/>
          </a:p>
        </p:txBody>
      </p:sp>
    </p:spTree>
    <p:extLst>
      <p:ext uri="{BB962C8B-B14F-4D97-AF65-F5344CB8AC3E}">
        <p14:creationId xmlns:p14="http://schemas.microsoft.com/office/powerpoint/2010/main" val="2562770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Le PTP crée des emplois de Garde à domicile à durée déterminée : emplois tournants</a:t>
            </a:r>
          </a:p>
          <a:p>
            <a:r>
              <a:rPr lang="fr-FR" dirty="0" smtClean="0"/>
              <a:t>C’est de l’embauche de chômeurs de longue durée et peu qualifiés</a:t>
            </a:r>
          </a:p>
          <a:p>
            <a:r>
              <a:rPr lang="fr-FR" dirty="0" smtClean="0"/>
              <a:t>Le Maribel permet la création d’emplois avec moins de contraintes de GAD et GEM</a:t>
            </a:r>
          </a:p>
        </p:txBody>
      </p:sp>
    </p:spTree>
    <p:extLst>
      <p:ext uri="{BB962C8B-B14F-4D97-AF65-F5344CB8AC3E}">
        <p14:creationId xmlns:p14="http://schemas.microsoft.com/office/powerpoint/2010/main" val="1187946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Les années 2000</a:t>
            </a:r>
            <a:endParaRPr lang="fr-FR" sz="4000" dirty="0"/>
          </a:p>
        </p:txBody>
      </p:sp>
      <p:sp>
        <p:nvSpPr>
          <p:cNvPr id="3" name="Espace réservé du contenu 2"/>
          <p:cNvSpPr>
            <a:spLocks noGrp="1"/>
          </p:cNvSpPr>
          <p:nvPr>
            <p:ph idx="1"/>
          </p:nvPr>
        </p:nvSpPr>
        <p:spPr/>
        <p:txBody>
          <a:bodyPr/>
          <a:lstStyle/>
          <a:p>
            <a:r>
              <a:rPr lang="fr-FR" dirty="0" smtClean="0"/>
              <a:t>2003 : Les programmes PRIME- FBIE-ACS sont transformés en APE</a:t>
            </a:r>
          </a:p>
          <a:p>
            <a:r>
              <a:rPr lang="fr-FR" dirty="0" smtClean="0"/>
              <a:t>2005 : Les modes de financement PRC de ce/ces métiers sont stabilisés                                            APE-MARIBEL SOCIAL-PTP</a:t>
            </a:r>
          </a:p>
          <a:p>
            <a:r>
              <a:rPr lang="fr-FR" dirty="0" smtClean="0"/>
              <a:t>2005-2009 : beaucoup de postes PTP sont transférés dans le financement APE</a:t>
            </a:r>
          </a:p>
          <a:p>
            <a:endParaRPr lang="fr-FR" dirty="0"/>
          </a:p>
        </p:txBody>
      </p:sp>
    </p:spTree>
    <p:extLst>
      <p:ext uri="{BB962C8B-B14F-4D97-AF65-F5344CB8AC3E}">
        <p14:creationId xmlns:p14="http://schemas.microsoft.com/office/powerpoint/2010/main" val="3056300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Les années 2010</a:t>
            </a:r>
            <a:endParaRPr lang="fr-FR" sz="4000" dirty="0"/>
          </a:p>
        </p:txBody>
      </p:sp>
      <p:sp>
        <p:nvSpPr>
          <p:cNvPr id="3" name="Espace réservé du contenu 2"/>
          <p:cNvSpPr>
            <a:spLocks noGrp="1"/>
          </p:cNvSpPr>
          <p:nvPr>
            <p:ph idx="1"/>
          </p:nvPr>
        </p:nvSpPr>
        <p:spPr/>
        <p:txBody>
          <a:bodyPr>
            <a:normAutofit/>
          </a:bodyPr>
          <a:lstStyle/>
          <a:p>
            <a:r>
              <a:rPr lang="fr-FR" dirty="0" smtClean="0"/>
              <a:t>2010: Premier plan Marshall avec un volet d’emplois pour l’aide aux personnes dépendantes</a:t>
            </a:r>
          </a:p>
          <a:p>
            <a:r>
              <a:rPr lang="fr-FR" dirty="0" smtClean="0"/>
              <a:t>2012: deuxième plan Marshall 2.vert avec un complément d’emplois pour l’aide aux personnes dépendantes</a:t>
            </a:r>
          </a:p>
          <a:p>
            <a:r>
              <a:rPr lang="fr-FR" dirty="0" smtClean="0"/>
              <a:t>2 secteurs bénéficiaires: </a:t>
            </a:r>
            <a:r>
              <a:rPr lang="fr-FR" dirty="0" err="1" smtClean="0"/>
              <a:t>Awiph</a:t>
            </a:r>
            <a:r>
              <a:rPr lang="fr-FR" dirty="0" smtClean="0"/>
              <a:t> et </a:t>
            </a:r>
            <a:r>
              <a:rPr lang="fr-FR" dirty="0" err="1" smtClean="0"/>
              <a:t>Safa</a:t>
            </a:r>
            <a:endParaRPr lang="fr-FR" dirty="0" smtClean="0"/>
          </a:p>
          <a:p>
            <a:r>
              <a:rPr lang="fr-FR" dirty="0" smtClean="0"/>
              <a:t>Augmentation de l’emploi des GAD/GEM          mais toujours en APE</a:t>
            </a:r>
            <a:endParaRPr lang="fr-FR" dirty="0"/>
          </a:p>
        </p:txBody>
      </p:sp>
    </p:spTree>
    <p:extLst>
      <p:ext uri="{BB962C8B-B14F-4D97-AF65-F5344CB8AC3E}">
        <p14:creationId xmlns:p14="http://schemas.microsoft.com/office/powerpoint/2010/main" val="1763526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754913"/>
            <a:ext cx="7772400" cy="1803548"/>
          </a:xfrm>
        </p:spPr>
        <p:txBody>
          <a:bodyPr>
            <a:normAutofit fontScale="90000"/>
          </a:bodyPr>
          <a:lstStyle/>
          <a:p>
            <a:r>
              <a:rPr lang="fr-FR" b="1" dirty="0" smtClean="0"/>
              <a:t>UN METIER QUI SE CONSTRUIT AUSSI PAR LA CONCERTATION SOCIALE</a:t>
            </a:r>
            <a:endParaRPr lang="fr-FR" b="1" dirty="0"/>
          </a:p>
        </p:txBody>
      </p:sp>
    </p:spTree>
    <p:extLst>
      <p:ext uri="{BB962C8B-B14F-4D97-AF65-F5344CB8AC3E}">
        <p14:creationId xmlns:p14="http://schemas.microsoft.com/office/powerpoint/2010/main" val="32925394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dirty="0" smtClean="0"/>
              <a:t>La classification professionnelle</a:t>
            </a:r>
            <a:endParaRPr lang="fr-FR" sz="4000" dirty="0"/>
          </a:p>
        </p:txBody>
      </p:sp>
      <p:sp>
        <p:nvSpPr>
          <p:cNvPr id="3" name="Espace réservé du contenu 2"/>
          <p:cNvSpPr>
            <a:spLocks noGrp="1"/>
          </p:cNvSpPr>
          <p:nvPr>
            <p:ph idx="1"/>
          </p:nvPr>
        </p:nvSpPr>
        <p:spPr/>
        <p:txBody>
          <a:bodyPr/>
          <a:lstStyle/>
          <a:p>
            <a:r>
              <a:rPr lang="fr-FR" dirty="0" smtClean="0"/>
              <a:t>Au départ , les services embauchent des chômeurs de longue durée et peu qualifiés car les PRC l’imposent</a:t>
            </a:r>
          </a:p>
          <a:p>
            <a:r>
              <a:rPr lang="fr-FR" dirty="0" smtClean="0"/>
              <a:t>Entre 1995 et 1999, un programme européen d’actions positives ( NOW) permet de mettre en œuvre la requalification au métier d’AF pour les aides seniors et les gardes malades</a:t>
            </a:r>
          </a:p>
          <a:p>
            <a:pPr marL="0" indent="0">
              <a:buNone/>
            </a:pPr>
            <a:endParaRPr lang="fr-FR" dirty="0" smtClean="0"/>
          </a:p>
          <a:p>
            <a:endParaRPr lang="fr-FR" dirty="0"/>
          </a:p>
        </p:txBody>
      </p:sp>
    </p:spTree>
    <p:extLst>
      <p:ext uri="{BB962C8B-B14F-4D97-AF65-F5344CB8AC3E}">
        <p14:creationId xmlns:p14="http://schemas.microsoft.com/office/powerpoint/2010/main" val="1111735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dirty="0" smtClean="0"/>
              <a:t>Dès 1999, une classification sectorielle des métiers des SAFPA du secteur privé est discuté en CP 318</a:t>
            </a:r>
          </a:p>
          <a:p>
            <a:r>
              <a:rPr lang="fr-FR" dirty="0" smtClean="0"/>
              <a:t>Elle intègre le métier de garde malade dans la catégorie du personnel social avec les AF et les travailleurs sociaux</a:t>
            </a:r>
          </a:p>
          <a:p>
            <a:r>
              <a:rPr lang="fr-FR" dirty="0" smtClean="0"/>
              <a:t>IL  y a des discussions  sur l’appellation du métier</a:t>
            </a:r>
            <a:endParaRPr lang="fr-FR" dirty="0"/>
          </a:p>
        </p:txBody>
      </p:sp>
    </p:spTree>
    <p:extLst>
      <p:ext uri="{BB962C8B-B14F-4D97-AF65-F5344CB8AC3E}">
        <p14:creationId xmlns:p14="http://schemas.microsoft.com/office/powerpoint/2010/main" val="2061856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Maintenir  l’appellation «  garde malade » pose problème :</a:t>
            </a:r>
          </a:p>
          <a:p>
            <a:pPr lvl="1">
              <a:buFont typeface="Wingdings" panose="05000000000000000000" pitchFamily="2" charset="2"/>
              <a:buChar char="Ø"/>
            </a:pPr>
            <a:r>
              <a:rPr lang="fr-FR" dirty="0" smtClean="0"/>
              <a:t>Risque de confusion avec les gardes malades du secteur institutionnel ( titre protégé)</a:t>
            </a:r>
          </a:p>
          <a:p>
            <a:pPr lvl="1">
              <a:buFont typeface="Wingdings" panose="05000000000000000000" pitchFamily="2" charset="2"/>
              <a:buChar char="Ø"/>
            </a:pPr>
            <a:r>
              <a:rPr lang="fr-FR" dirty="0" smtClean="0"/>
              <a:t>La garde ne concerne pas que des personnes malades mais aussi des personnes handicapées</a:t>
            </a:r>
          </a:p>
          <a:p>
            <a:pPr lvl="1">
              <a:buFont typeface="Wingdings" panose="05000000000000000000" pitchFamily="2" charset="2"/>
              <a:buChar char="Ø"/>
            </a:pPr>
            <a:r>
              <a:rPr lang="fr-FR" dirty="0" smtClean="0"/>
              <a:t>Les gardes travaillent la nuit et cela est interdit pour les AF</a:t>
            </a:r>
          </a:p>
        </p:txBody>
      </p:sp>
    </p:spTree>
    <p:extLst>
      <p:ext uri="{BB962C8B-B14F-4D97-AF65-F5344CB8AC3E}">
        <p14:creationId xmlns:p14="http://schemas.microsoft.com/office/powerpoint/2010/main" val="3982960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En 2000, la CP 318 convient de 2 appellations :</a:t>
            </a:r>
          </a:p>
          <a:p>
            <a:pPr lvl="1">
              <a:buFont typeface="Wingdings" panose="05000000000000000000" pitchFamily="2" charset="2"/>
              <a:buChar char="Ø"/>
            </a:pPr>
            <a:r>
              <a:rPr lang="fr-FR" dirty="0" smtClean="0"/>
              <a:t>Garde à domicile (GAD)</a:t>
            </a:r>
          </a:p>
          <a:p>
            <a:pPr lvl="1">
              <a:buFont typeface="Wingdings" panose="05000000000000000000" pitchFamily="2" charset="2"/>
              <a:buChar char="Ø"/>
            </a:pPr>
            <a:r>
              <a:rPr lang="fr-FR" dirty="0" smtClean="0"/>
              <a:t>Garde d’enfants malades à domicile (GEM)</a:t>
            </a:r>
          </a:p>
          <a:p>
            <a:r>
              <a:rPr lang="fr-FR" dirty="0" smtClean="0"/>
              <a:t>Pour chaque métier , la CCT reprend la définition de la fonction, les titres d’accès </a:t>
            </a:r>
            <a:r>
              <a:rPr lang="fr-FR" dirty="0"/>
              <a:t>,</a:t>
            </a:r>
            <a:r>
              <a:rPr lang="fr-FR" dirty="0" smtClean="0"/>
              <a:t>les échelles barémiques  et la catégorie professionnelle</a:t>
            </a:r>
          </a:p>
          <a:p>
            <a:endParaRPr lang="fr-FR" dirty="0"/>
          </a:p>
        </p:txBody>
      </p:sp>
    </p:spTree>
    <p:extLst>
      <p:ext uri="{BB962C8B-B14F-4D97-AF65-F5344CB8AC3E}">
        <p14:creationId xmlns:p14="http://schemas.microsoft.com/office/powerpoint/2010/main" val="33934659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Les interlocuteurs sociaux ( patrons/syndicats) conviennent de mettre ces métiers sur les mêmes échelles barémiques et les mêmes titres d’accès que les AF. Ils visent la mobilité professionnelle pour les AF vers le métier de GAD et vice-versa.</a:t>
            </a:r>
          </a:p>
          <a:p>
            <a:r>
              <a:rPr lang="fr-FR" dirty="0" smtClean="0"/>
              <a:t>Ils veillent à être attentifs aux GAD NOW</a:t>
            </a:r>
          </a:p>
          <a:p>
            <a:r>
              <a:rPr lang="fr-FR" dirty="0" smtClean="0"/>
              <a:t>Ils ouvrent le secteur au travail de nuit</a:t>
            </a:r>
          </a:p>
          <a:p>
            <a:endParaRPr lang="fr-FR" dirty="0"/>
          </a:p>
        </p:txBody>
      </p:sp>
    </p:spTree>
    <p:extLst>
      <p:ext uri="{BB962C8B-B14F-4D97-AF65-F5344CB8AC3E}">
        <p14:creationId xmlns:p14="http://schemas.microsoft.com/office/powerpoint/2010/main" val="33011870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La classification sectorielle de 1999/2000 sera revue lors des accords non marchands de 2000/2005 pour intégrer les échelles barémiques en référence avec la CP 305.01</a:t>
            </a:r>
          </a:p>
          <a:p>
            <a:pPr marL="357188" lvl="1" indent="0">
              <a:buNone/>
            </a:pPr>
            <a:r>
              <a:rPr lang="fr-FR" sz="3200" dirty="0"/>
              <a:t>Avec les budgets disponibles des échelles intermédiaires sont adoptées</a:t>
            </a:r>
          </a:p>
          <a:p>
            <a:r>
              <a:rPr lang="fr-FR" dirty="0" smtClean="0"/>
              <a:t>Avec l’accord NM 2005/2007, les échelles complètes seront intégrées</a:t>
            </a:r>
            <a:endParaRPr lang="fr-FR" dirty="0"/>
          </a:p>
        </p:txBody>
      </p:sp>
    </p:spTree>
    <p:extLst>
      <p:ext uri="{BB962C8B-B14F-4D97-AF65-F5344CB8AC3E}">
        <p14:creationId xmlns:p14="http://schemas.microsoft.com/office/powerpoint/2010/main" val="2731173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CAPSULE</a:t>
            </a:r>
            <a:endParaRPr lang="fr-BE" dirty="0"/>
          </a:p>
        </p:txBody>
      </p:sp>
      <p:sp>
        <p:nvSpPr>
          <p:cNvPr id="3" name="Espace réservé du texte 2"/>
          <p:cNvSpPr>
            <a:spLocks noGrp="1"/>
          </p:cNvSpPr>
          <p:nvPr>
            <p:ph type="body" idx="1"/>
          </p:nvPr>
        </p:nvSpPr>
        <p:spPr/>
        <p:txBody>
          <a:bodyPr anchor="b">
            <a:normAutofit/>
          </a:bodyPr>
          <a:lstStyle/>
          <a:p>
            <a:r>
              <a:rPr lang="fr-BE" sz="3200" dirty="0"/>
              <a:t>CPAS Charleroi</a:t>
            </a:r>
          </a:p>
        </p:txBody>
      </p:sp>
      <p:sp>
        <p:nvSpPr>
          <p:cNvPr id="4" name="Espace réservé du numéro de diapositive 3"/>
          <p:cNvSpPr>
            <a:spLocks noGrp="1"/>
          </p:cNvSpPr>
          <p:nvPr>
            <p:ph type="sldNum" sz="quarter" idx="12"/>
          </p:nvPr>
        </p:nvSpPr>
        <p:spPr/>
        <p:txBody>
          <a:bodyPr/>
          <a:lstStyle/>
          <a:p>
            <a:pPr>
              <a:defRPr/>
            </a:pPr>
            <a:fld id="{70AEFB2B-2B51-42B3-AC61-A2FBEC8C41D7}" type="slidenum">
              <a:rPr lang="fr-FR" smtClean="0">
                <a:solidFill>
                  <a:prstClr val="white">
                    <a:shade val="50000"/>
                  </a:prstClr>
                </a:solidFill>
              </a:rPr>
              <a:pPr>
                <a:defRPr/>
              </a:pPr>
              <a:t>2</a:t>
            </a:fld>
            <a:endParaRPr lang="fr-FR" dirty="0">
              <a:solidFill>
                <a:prstClr val="white">
                  <a:shade val="50000"/>
                </a:prstClr>
              </a:solidFill>
            </a:endParaRPr>
          </a:p>
        </p:txBody>
      </p:sp>
    </p:spTree>
    <p:extLst>
      <p:ext uri="{BB962C8B-B14F-4D97-AF65-F5344CB8AC3E}">
        <p14:creationId xmlns:p14="http://schemas.microsoft.com/office/powerpoint/2010/main" val="22971317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BE" dirty="0" smtClean="0"/>
              <a:t>Pour le Secteur </a:t>
            </a:r>
            <a:r>
              <a:rPr lang="fr-BE" dirty="0"/>
              <a:t>P</a:t>
            </a:r>
            <a:r>
              <a:rPr lang="fr-BE" dirty="0" smtClean="0"/>
              <a:t>ublic, le métier de GAD suit les conditions de travail précédentes, attribuées par le comité C aux 	AF</a:t>
            </a:r>
            <a:endParaRPr lang="fr-BE" dirty="0"/>
          </a:p>
        </p:txBody>
      </p:sp>
    </p:spTree>
    <p:extLst>
      <p:ext uri="{BB962C8B-B14F-4D97-AF65-F5344CB8AC3E}">
        <p14:creationId xmlns:p14="http://schemas.microsoft.com/office/powerpoint/2010/main" val="31281069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L’interdiction du travail de nuit</a:t>
            </a:r>
            <a:endParaRPr lang="fr-FR" dirty="0"/>
          </a:p>
        </p:txBody>
      </p:sp>
      <p:sp>
        <p:nvSpPr>
          <p:cNvPr id="3" name="Espace réservé du contenu 2"/>
          <p:cNvSpPr>
            <a:spLocks noGrp="1"/>
          </p:cNvSpPr>
          <p:nvPr>
            <p:ph idx="1"/>
          </p:nvPr>
        </p:nvSpPr>
        <p:spPr/>
        <p:txBody>
          <a:bodyPr/>
          <a:lstStyle/>
          <a:p>
            <a:r>
              <a:rPr lang="fr-FR" dirty="0" smtClean="0"/>
              <a:t>Le SPF EMPLOI autorise  la levée de l’interdiction du travail de nuit via le 9</a:t>
            </a:r>
            <a:r>
              <a:rPr lang="fr-FR" baseline="30000" dirty="0" smtClean="0"/>
              <a:t>ème</a:t>
            </a:r>
            <a:r>
              <a:rPr lang="fr-FR" dirty="0" smtClean="0"/>
              <a:t> cas de dérogation de la loi sur le travail de nuit</a:t>
            </a:r>
          </a:p>
          <a:p>
            <a:r>
              <a:rPr lang="fr-FR" dirty="0" smtClean="0"/>
              <a:t>Michel </a:t>
            </a:r>
            <a:r>
              <a:rPr lang="fr-FR" dirty="0" err="1" smtClean="0"/>
              <a:t>Degols</a:t>
            </a:r>
            <a:r>
              <a:rPr lang="fr-FR" dirty="0" smtClean="0"/>
              <a:t> indique dès 1997 que cette activité ressort  «  des travaux ou activités dans les établissements ou par des personnes dispensant des soins de santé, de prophylaxie ou d’hygiène »</a:t>
            </a:r>
            <a:endParaRPr lang="fr-FR" dirty="0"/>
          </a:p>
        </p:txBody>
      </p:sp>
    </p:spTree>
    <p:extLst>
      <p:ext uri="{BB962C8B-B14F-4D97-AF65-F5344CB8AC3E}">
        <p14:creationId xmlns:p14="http://schemas.microsoft.com/office/powerpoint/2010/main" val="38189021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A la suite de cette levée de l’interdiction du travail de nuit, plusieurs CCT seront négociées pour fixer les conditions de rémunération des HI des GAD et du prestations de nuit</a:t>
            </a:r>
          </a:p>
          <a:p>
            <a:r>
              <a:rPr lang="fr-FR" dirty="0" smtClean="0"/>
              <a:t>Dans les services, l’introduction du travail de nuit nécessitera de négocier avec les délégations syndicales les mesures d’accompagnement du travail de nuit</a:t>
            </a:r>
            <a:endParaRPr lang="fr-FR" dirty="0"/>
          </a:p>
        </p:txBody>
      </p:sp>
    </p:spTree>
    <p:extLst>
      <p:ext uri="{BB962C8B-B14F-4D97-AF65-F5344CB8AC3E}">
        <p14:creationId xmlns:p14="http://schemas.microsoft.com/office/powerpoint/2010/main" val="25006759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1484784"/>
            <a:ext cx="7772400" cy="1470025"/>
          </a:xfrm>
        </p:spPr>
        <p:txBody>
          <a:bodyPr>
            <a:normAutofit fontScale="90000"/>
          </a:bodyPr>
          <a:lstStyle/>
          <a:p>
            <a:r>
              <a:rPr lang="fr-FR" b="1" dirty="0" smtClean="0"/>
              <a:t>UNE LENTE RECONNAISSANCE PAR LES MINISTRES DE L’ACTION SOCIALE ET DE LA SANTÉ</a:t>
            </a:r>
            <a:endParaRPr lang="fr-FR" b="1" dirty="0"/>
          </a:p>
        </p:txBody>
      </p:sp>
    </p:spTree>
    <p:extLst>
      <p:ext uri="{BB962C8B-B14F-4D97-AF65-F5344CB8AC3E}">
        <p14:creationId xmlns:p14="http://schemas.microsoft.com/office/powerpoint/2010/main" val="17987266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De 1985 à 1999, le métier est mis en place par les politiques d’emploi</a:t>
            </a:r>
          </a:p>
          <a:p>
            <a:r>
              <a:rPr lang="fr-FR" dirty="0" smtClean="0"/>
              <a:t>Il n’y a pas de cadre réglementaire de l’action sociale et de la santé</a:t>
            </a:r>
          </a:p>
          <a:p>
            <a:r>
              <a:rPr lang="fr-FR" dirty="0" smtClean="0"/>
              <a:t>Au plus, les ministres siégeant dans les gouvernements se mettent d’accord sur les clés de répartition </a:t>
            </a:r>
            <a:endParaRPr lang="fr-FR" dirty="0"/>
          </a:p>
        </p:txBody>
      </p:sp>
    </p:spTree>
    <p:extLst>
      <p:ext uri="{BB962C8B-B14F-4D97-AF65-F5344CB8AC3E}">
        <p14:creationId xmlns:p14="http://schemas.microsoft.com/office/powerpoint/2010/main" val="3948736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Accords NM 2000/2005</a:t>
            </a:r>
            <a:endParaRPr lang="fr-FR" sz="4000" dirty="0"/>
          </a:p>
        </p:txBody>
      </p:sp>
      <p:sp>
        <p:nvSpPr>
          <p:cNvPr id="3" name="Espace réservé du contenu 2"/>
          <p:cNvSpPr>
            <a:spLocks noGrp="1"/>
          </p:cNvSpPr>
          <p:nvPr>
            <p:ph idx="1"/>
          </p:nvPr>
        </p:nvSpPr>
        <p:spPr/>
        <p:txBody>
          <a:bodyPr/>
          <a:lstStyle/>
          <a:p>
            <a:r>
              <a:rPr lang="fr-FR" dirty="0" smtClean="0"/>
              <a:t>Lors des accords non marchands 2000/2005, les employeurs négocient  pour que tous les métiers soient intégrés aux mêmes échelles barémiques: emplois RW et PRC</a:t>
            </a:r>
          </a:p>
          <a:p>
            <a:r>
              <a:rPr lang="fr-FR" dirty="0" smtClean="0"/>
              <a:t>Les GAD reçoivent l’échelle barémique des AF: 35% de l’écart entre l’échelle 1.26 et l’échelle 1.35</a:t>
            </a:r>
            <a:endParaRPr lang="fr-FR" dirty="0"/>
          </a:p>
        </p:txBody>
      </p:sp>
    </p:spTree>
    <p:extLst>
      <p:ext uri="{BB962C8B-B14F-4D97-AF65-F5344CB8AC3E}">
        <p14:creationId xmlns:p14="http://schemas.microsoft.com/office/powerpoint/2010/main" val="15224645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 C’est en 2003/2004 que deux arrêtés successifs intègrent l’activité de garde à domicile dans la réglementation des SAFPA</a:t>
            </a:r>
          </a:p>
          <a:p>
            <a:endParaRPr lang="fr-FR" dirty="0" smtClean="0"/>
          </a:p>
          <a:p>
            <a:r>
              <a:rPr lang="fr-FR" dirty="0" smtClean="0"/>
              <a:t>Deux activités sont alors définies:     </a:t>
            </a:r>
          </a:p>
          <a:p>
            <a:pPr lvl="1"/>
            <a:r>
              <a:rPr lang="fr-FR" dirty="0" smtClean="0"/>
              <a:t>l’aide à la vie journalière                        </a:t>
            </a:r>
          </a:p>
          <a:p>
            <a:pPr lvl="1"/>
            <a:r>
              <a:rPr lang="fr-FR" dirty="0" smtClean="0"/>
              <a:t>la garde de personnes à domicile</a:t>
            </a:r>
          </a:p>
          <a:p>
            <a:pPr marL="0" indent="0">
              <a:buNone/>
            </a:pPr>
            <a:endParaRPr lang="fr-FR" dirty="0"/>
          </a:p>
        </p:txBody>
      </p:sp>
    </p:spTree>
    <p:extLst>
      <p:ext uri="{BB962C8B-B14F-4D97-AF65-F5344CB8AC3E}">
        <p14:creationId xmlns:p14="http://schemas.microsoft.com/office/powerpoint/2010/main" val="19095172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 Le but de cette activité est fixé :                           «  optimaliser le bien-être mental, physique et social du bénéficiaire qui, pour des raisons de santé, a besoin d’une assistance renforcée à domicile »</a:t>
            </a:r>
          </a:p>
          <a:p>
            <a:endParaRPr lang="fr-FR" dirty="0" smtClean="0"/>
          </a:p>
          <a:p>
            <a:r>
              <a:rPr lang="fr-FR" dirty="0" smtClean="0"/>
              <a:t>La mission des GAD  est également établie        </a:t>
            </a:r>
            <a:endParaRPr lang="fr-FR" dirty="0"/>
          </a:p>
          <a:p>
            <a:pPr marL="539750" indent="0">
              <a:buNone/>
            </a:pPr>
            <a:r>
              <a:rPr lang="fr-FR" dirty="0" smtClean="0"/>
              <a:t>Elle reconnaît une particularité du métier : une présence continue auprès des bénéficiaires</a:t>
            </a:r>
            <a:endParaRPr lang="fr-FR" dirty="0"/>
          </a:p>
        </p:txBody>
      </p:sp>
    </p:spTree>
    <p:extLst>
      <p:ext uri="{BB962C8B-B14F-4D97-AF65-F5344CB8AC3E}">
        <p14:creationId xmlns:p14="http://schemas.microsoft.com/office/powerpoint/2010/main" val="25338030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r>
              <a:rPr lang="fr-FR" dirty="0" smtClean="0"/>
              <a:t>«  La GAD a pour mission d’accompagner le bénéficiaire qui a besoin de la présence continue d’une personne et qui, pour des raisons de santé, doit rester à son domicile sans pouvoir se déplacer. La GAD vise principalement à assurer, le jour ou la nuit et en complémentarité avec l’entourage du bénéficiaire, une présence active et à optimaliser son bien-être mental, physique et social »</a:t>
            </a:r>
            <a:endParaRPr lang="fr-FR" dirty="0"/>
          </a:p>
        </p:txBody>
      </p:sp>
    </p:spTree>
    <p:extLst>
      <p:ext uri="{BB962C8B-B14F-4D97-AF65-F5344CB8AC3E}">
        <p14:creationId xmlns:p14="http://schemas.microsoft.com/office/powerpoint/2010/main" val="1020862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Les principales actions de la GAD sont précisées:     </a:t>
            </a:r>
          </a:p>
          <a:p>
            <a:pPr marL="857250" lvl="1" indent="-457200">
              <a:buFont typeface="Wingdings" panose="05000000000000000000" pitchFamily="2" charset="2"/>
              <a:buChar char="Ø"/>
            </a:pPr>
            <a:r>
              <a:rPr lang="fr-FR" dirty="0" smtClean="0"/>
              <a:t>maintenir le bénéficiaire dans des conditions optimales de sécurité et d’hygiène   </a:t>
            </a:r>
          </a:p>
          <a:p>
            <a:pPr marL="857250" lvl="1" indent="-457200">
              <a:buFont typeface="Wingdings" panose="05000000000000000000" pitchFamily="2" charset="2"/>
              <a:buChar char="Ø"/>
            </a:pPr>
            <a:r>
              <a:rPr lang="fr-FR" dirty="0" smtClean="0"/>
              <a:t>veiller à une prise correcte de la médication conformément aux prescriptions médicales    </a:t>
            </a:r>
          </a:p>
          <a:p>
            <a:pPr marL="857250" lvl="1" indent="-457200">
              <a:buFont typeface="Wingdings" panose="05000000000000000000" pitchFamily="2" charset="2"/>
              <a:buChar char="Ø"/>
            </a:pPr>
            <a:r>
              <a:rPr lang="fr-FR" dirty="0" smtClean="0"/>
              <a:t>assurer un réconfort moral au bénéficiaire et à la famille au travers d’échanges relationnels de qualité</a:t>
            </a:r>
            <a:endParaRPr lang="fr-FR" dirty="0"/>
          </a:p>
        </p:txBody>
      </p:sp>
    </p:spTree>
    <p:extLst>
      <p:ext uri="{BB962C8B-B14F-4D97-AF65-F5344CB8AC3E}">
        <p14:creationId xmlns:p14="http://schemas.microsoft.com/office/powerpoint/2010/main" val="989073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2459360"/>
          </a:xfrm>
        </p:spPr>
        <p:txBody>
          <a:bodyPr/>
          <a:lstStyle/>
          <a:p>
            <a:r>
              <a:rPr lang="fr-BE" b="0" dirty="0" smtClean="0"/>
              <a:t>INTRODUCTION</a:t>
            </a:r>
            <a:endParaRPr lang="fr-BE" dirty="0"/>
          </a:p>
        </p:txBody>
      </p:sp>
      <p:sp>
        <p:nvSpPr>
          <p:cNvPr id="3" name="Espace réservé du texte 2"/>
          <p:cNvSpPr>
            <a:spLocks noGrp="1"/>
          </p:cNvSpPr>
          <p:nvPr>
            <p:ph type="body" idx="1"/>
          </p:nvPr>
        </p:nvSpPr>
        <p:spPr>
          <a:xfrm>
            <a:off x="1600200" y="3933056"/>
            <a:ext cx="7086600" cy="1797744"/>
          </a:xfrm>
        </p:spPr>
        <p:txBody>
          <a:bodyPr>
            <a:noAutofit/>
          </a:bodyPr>
          <a:lstStyle/>
          <a:p>
            <a:r>
              <a:rPr lang="fr-BE" dirty="0"/>
              <a:t>Séverine LEBEGGE, </a:t>
            </a:r>
            <a:endParaRPr lang="fr-BE" dirty="0" smtClean="0"/>
          </a:p>
          <a:p>
            <a:r>
              <a:rPr lang="fr-BE" dirty="0" smtClean="0"/>
              <a:t>Directrice </a:t>
            </a:r>
            <a:r>
              <a:rPr lang="fr-BE" dirty="0"/>
              <a:t>secteur AVJ – </a:t>
            </a:r>
            <a:r>
              <a:rPr lang="fr-BE" dirty="0" smtClean="0"/>
              <a:t>FASD</a:t>
            </a:r>
            <a:endParaRPr lang="fr-BE" dirty="0"/>
          </a:p>
          <a:p>
            <a:r>
              <a:rPr lang="fr-BE" dirty="0" smtClean="0"/>
              <a:t>Présidente </a:t>
            </a:r>
            <a:r>
              <a:rPr lang="fr-BE" dirty="0" err="1" smtClean="0"/>
              <a:t>AsSAF</a:t>
            </a:r>
            <a:endParaRPr lang="fr-BE" dirty="0"/>
          </a:p>
        </p:txBody>
      </p:sp>
      <p:sp>
        <p:nvSpPr>
          <p:cNvPr id="4" name="Espace réservé du numéro de diapositive 3"/>
          <p:cNvSpPr>
            <a:spLocks noGrp="1"/>
          </p:cNvSpPr>
          <p:nvPr>
            <p:ph type="sldNum" sz="quarter" idx="12"/>
          </p:nvPr>
        </p:nvSpPr>
        <p:spPr/>
        <p:txBody>
          <a:bodyPr/>
          <a:lstStyle/>
          <a:p>
            <a:pPr>
              <a:defRPr/>
            </a:pPr>
            <a:fld id="{70AEFB2B-2B51-42B3-AC61-A2FBEC8C41D7}" type="slidenum">
              <a:rPr lang="fr-FR" smtClean="0">
                <a:solidFill>
                  <a:prstClr val="white">
                    <a:shade val="50000"/>
                  </a:prstClr>
                </a:solidFill>
              </a:rPr>
              <a:pPr>
                <a:defRPr/>
              </a:pPr>
              <a:t>3</a:t>
            </a:fld>
            <a:endParaRPr lang="fr-FR" dirty="0">
              <a:solidFill>
                <a:prstClr val="white">
                  <a:shade val="50000"/>
                </a:prstClr>
              </a:solidFill>
            </a:endParaRPr>
          </a:p>
        </p:txBody>
      </p:sp>
    </p:spTree>
    <p:extLst>
      <p:ext uri="{BB962C8B-B14F-4D97-AF65-F5344CB8AC3E}">
        <p14:creationId xmlns:p14="http://schemas.microsoft.com/office/powerpoint/2010/main" val="1093669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857250" lvl="1" indent="-457200">
              <a:buFont typeface="Wingdings" panose="05000000000000000000" pitchFamily="2" charset="2"/>
              <a:buChar char="Ø"/>
            </a:pPr>
            <a:r>
              <a:rPr lang="fr-FR" dirty="0" smtClean="0"/>
              <a:t>aider le bénéficiaire à utiliser le temps de manière qualitative   </a:t>
            </a:r>
          </a:p>
          <a:p>
            <a:pPr marL="857250" lvl="1" indent="-457200">
              <a:buFont typeface="Wingdings" panose="05000000000000000000" pitchFamily="2" charset="2"/>
              <a:buChar char="Ø"/>
            </a:pPr>
            <a:r>
              <a:rPr lang="fr-FR" dirty="0" smtClean="0"/>
              <a:t>préparer et donner les repas des bénéficiaires</a:t>
            </a:r>
          </a:p>
          <a:p>
            <a:pPr marL="857250" lvl="1" indent="-457200">
              <a:buFont typeface="Wingdings" panose="05000000000000000000" pitchFamily="2" charset="2"/>
              <a:buChar char="Ø"/>
            </a:pPr>
            <a:r>
              <a:rPr lang="fr-FR" dirty="0" smtClean="0"/>
              <a:t>s’intégrer dans un travail interdisciplinaire et se référer à l’encadrement pour ce qui dépasse ses compétences</a:t>
            </a:r>
            <a:endParaRPr lang="fr-FR" dirty="0"/>
          </a:p>
        </p:txBody>
      </p:sp>
    </p:spTree>
    <p:extLst>
      <p:ext uri="{BB962C8B-B14F-4D97-AF65-F5344CB8AC3E}">
        <p14:creationId xmlns:p14="http://schemas.microsoft.com/office/powerpoint/2010/main" val="33420450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Les fédérations d’employeurs saluent cette avancée mais regrettent qu’il n’y a pas encore de contingents RW de GAD , de subventions complètes.</a:t>
            </a:r>
          </a:p>
          <a:p>
            <a:r>
              <a:rPr lang="fr-FR" dirty="0" smtClean="0"/>
              <a:t>Elles demandent pour le moins des subventions complémentaires</a:t>
            </a:r>
          </a:p>
          <a:p>
            <a:r>
              <a:rPr lang="fr-FR" dirty="0" smtClean="0"/>
              <a:t>Elles obtiennent des co-financements(hi et encadrement) pas pour tous les postes APE et pas pour les postes </a:t>
            </a:r>
            <a:r>
              <a:rPr lang="fr-FR" dirty="0" err="1" smtClean="0"/>
              <a:t>Maribel</a:t>
            </a:r>
            <a:endParaRPr lang="fr-FR" dirty="0"/>
          </a:p>
        </p:txBody>
      </p:sp>
    </p:spTree>
    <p:extLst>
      <p:ext uri="{BB962C8B-B14F-4D97-AF65-F5344CB8AC3E}">
        <p14:creationId xmlns:p14="http://schemas.microsoft.com/office/powerpoint/2010/main" val="7883232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Accords NM 2005/2007</a:t>
            </a:r>
            <a:endParaRPr lang="fr-FR" sz="4000" dirty="0"/>
          </a:p>
        </p:txBody>
      </p:sp>
      <p:sp>
        <p:nvSpPr>
          <p:cNvPr id="3" name="Espace réservé du contenu 2"/>
          <p:cNvSpPr>
            <a:spLocks noGrp="1"/>
          </p:cNvSpPr>
          <p:nvPr>
            <p:ph idx="1"/>
          </p:nvPr>
        </p:nvSpPr>
        <p:spPr/>
        <p:txBody>
          <a:bodyPr/>
          <a:lstStyle/>
          <a:p>
            <a:r>
              <a:rPr lang="fr-FR" dirty="0" smtClean="0"/>
              <a:t>La RW subventionne un complément pour les frais de déplacement et pour l’application de l’échelle barémique 1.35 ( postes APE)</a:t>
            </a:r>
          </a:p>
          <a:p>
            <a:endParaRPr lang="fr-FR" dirty="0"/>
          </a:p>
        </p:txBody>
      </p:sp>
    </p:spTree>
    <p:extLst>
      <p:ext uri="{BB962C8B-B14F-4D97-AF65-F5344CB8AC3E}">
        <p14:creationId xmlns:p14="http://schemas.microsoft.com/office/powerpoint/2010/main" val="18321457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Accords NM 2007/2009</a:t>
            </a:r>
            <a:endParaRPr lang="fr-FR" sz="4000" dirty="0"/>
          </a:p>
        </p:txBody>
      </p:sp>
      <p:sp>
        <p:nvSpPr>
          <p:cNvPr id="3" name="Espace réservé du contenu 2"/>
          <p:cNvSpPr>
            <a:spLocks noGrp="1"/>
          </p:cNvSpPr>
          <p:nvPr>
            <p:ph idx="1"/>
          </p:nvPr>
        </p:nvSpPr>
        <p:spPr/>
        <p:txBody>
          <a:bodyPr/>
          <a:lstStyle/>
          <a:p>
            <a:r>
              <a:rPr lang="fr-FR" dirty="0" smtClean="0"/>
              <a:t>Octroi de 3 jours de congé supplémentaires</a:t>
            </a:r>
          </a:p>
          <a:p>
            <a:r>
              <a:rPr lang="fr-FR" dirty="0" smtClean="0"/>
              <a:t>La couverture des HI est négociée pour les AF et il n’y a pas de budget disponible pour les GAD</a:t>
            </a:r>
            <a:endParaRPr lang="fr-FR" dirty="0"/>
          </a:p>
        </p:txBody>
      </p:sp>
    </p:spTree>
    <p:extLst>
      <p:ext uri="{BB962C8B-B14F-4D97-AF65-F5344CB8AC3E}">
        <p14:creationId xmlns:p14="http://schemas.microsoft.com/office/powerpoint/2010/main" val="26314928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Un nouveau décret SAFA</a:t>
            </a:r>
            <a:endParaRPr lang="fr-FR" sz="4000" dirty="0"/>
          </a:p>
        </p:txBody>
      </p:sp>
      <p:sp>
        <p:nvSpPr>
          <p:cNvPr id="3" name="Espace réservé du contenu 2"/>
          <p:cNvSpPr>
            <a:spLocks noGrp="1"/>
          </p:cNvSpPr>
          <p:nvPr>
            <p:ph idx="1"/>
          </p:nvPr>
        </p:nvSpPr>
        <p:spPr/>
        <p:txBody>
          <a:bodyPr>
            <a:normAutofit/>
          </a:bodyPr>
          <a:lstStyle/>
          <a:p>
            <a:r>
              <a:rPr lang="fr-FR" dirty="0" smtClean="0"/>
              <a:t>Un décret de 2007 et un arrêté de 2009 vont développer la reconnaissance de l’activité des GAD</a:t>
            </a:r>
          </a:p>
          <a:p>
            <a:r>
              <a:rPr lang="fr-FR" dirty="0" smtClean="0"/>
              <a:t>Maintien des références légales précédentes mais ajout du statut de la GAD</a:t>
            </a:r>
          </a:p>
          <a:p>
            <a:r>
              <a:rPr lang="fr-FR" dirty="0" smtClean="0"/>
              <a:t>Fixation des titres d’accès au métier de GAD</a:t>
            </a:r>
          </a:p>
          <a:p>
            <a:r>
              <a:rPr lang="fr-FR" dirty="0" smtClean="0"/>
              <a:t>Fixation des normes d’encadrement et des modalités de collaboration avec le travailleur médico-social</a:t>
            </a:r>
            <a:endParaRPr lang="fr-FR" dirty="0"/>
          </a:p>
        </p:txBody>
      </p:sp>
    </p:spTree>
    <p:extLst>
      <p:ext uri="{BB962C8B-B14F-4D97-AF65-F5344CB8AC3E}">
        <p14:creationId xmlns:p14="http://schemas.microsoft.com/office/powerpoint/2010/main" val="38740600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Projet pilote et étude</a:t>
            </a:r>
            <a:endParaRPr lang="fr-FR" sz="4000" dirty="0"/>
          </a:p>
        </p:txBody>
      </p:sp>
      <p:sp>
        <p:nvSpPr>
          <p:cNvPr id="3" name="Espace réservé du contenu 2"/>
          <p:cNvSpPr>
            <a:spLocks noGrp="1"/>
          </p:cNvSpPr>
          <p:nvPr>
            <p:ph idx="1"/>
          </p:nvPr>
        </p:nvSpPr>
        <p:spPr/>
        <p:txBody>
          <a:bodyPr>
            <a:normAutofit/>
          </a:bodyPr>
          <a:lstStyle/>
          <a:p>
            <a:r>
              <a:rPr lang="fr-FR" dirty="0" smtClean="0"/>
              <a:t>Les ministres de l’action sociale et de la santé successifs lancent des appels à projet répit pour les familles de personnes handicapées        Des postes de GAD sont à nouveau disponibles</a:t>
            </a:r>
          </a:p>
          <a:p>
            <a:r>
              <a:rPr lang="fr-FR" dirty="0" smtClean="0"/>
              <a:t>Une </a:t>
            </a:r>
            <a:r>
              <a:rPr lang="fr-FR" dirty="0"/>
              <a:t>é</a:t>
            </a:r>
            <a:r>
              <a:rPr lang="fr-FR" dirty="0" smtClean="0"/>
              <a:t>tude est lancée sur les besoins de GAD dans les situations de soins palliatifs. Elle mettra en évidence les besoins des personnes dépendantes</a:t>
            </a:r>
          </a:p>
        </p:txBody>
      </p:sp>
    </p:spTree>
    <p:extLst>
      <p:ext uri="{BB962C8B-B14F-4D97-AF65-F5344CB8AC3E}">
        <p14:creationId xmlns:p14="http://schemas.microsoft.com/office/powerpoint/2010/main" val="5882606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Accords NM 2010/2011</a:t>
            </a:r>
            <a:endParaRPr lang="fr-FR" sz="4000" dirty="0"/>
          </a:p>
        </p:txBody>
      </p:sp>
      <p:sp>
        <p:nvSpPr>
          <p:cNvPr id="3" name="Espace réservé du contenu 2"/>
          <p:cNvSpPr>
            <a:spLocks noGrp="1"/>
          </p:cNvSpPr>
          <p:nvPr>
            <p:ph idx="1"/>
          </p:nvPr>
        </p:nvSpPr>
        <p:spPr/>
        <p:txBody>
          <a:bodyPr/>
          <a:lstStyle/>
          <a:p>
            <a:r>
              <a:rPr lang="fr-FR" dirty="0" smtClean="0"/>
              <a:t>Les prestations en HI et nuit sont enfin financées pour les GAD</a:t>
            </a:r>
          </a:p>
          <a:p>
            <a:r>
              <a:rPr lang="fr-FR" dirty="0" smtClean="0"/>
              <a:t>Une petite subvention est allouée pour la formation et un complément de la prime de fin d’année</a:t>
            </a:r>
            <a:endParaRPr lang="fr-FR" dirty="0"/>
          </a:p>
        </p:txBody>
      </p:sp>
    </p:spTree>
    <p:extLst>
      <p:ext uri="{BB962C8B-B14F-4D97-AF65-F5344CB8AC3E}">
        <p14:creationId xmlns:p14="http://schemas.microsoft.com/office/powerpoint/2010/main" val="1565691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Plan </a:t>
            </a:r>
            <a:r>
              <a:rPr lang="fr-FR" sz="4000" dirty="0"/>
              <a:t>M</a:t>
            </a:r>
            <a:r>
              <a:rPr lang="fr-FR" sz="4000" dirty="0" smtClean="0"/>
              <a:t>ARSHALL</a:t>
            </a:r>
            <a:endParaRPr lang="fr-FR" sz="4000" dirty="0"/>
          </a:p>
        </p:txBody>
      </p:sp>
      <p:sp>
        <p:nvSpPr>
          <p:cNvPr id="3" name="Espace réservé du contenu 2"/>
          <p:cNvSpPr>
            <a:spLocks noGrp="1"/>
          </p:cNvSpPr>
          <p:nvPr>
            <p:ph idx="1"/>
          </p:nvPr>
        </p:nvSpPr>
        <p:spPr/>
        <p:txBody>
          <a:bodyPr/>
          <a:lstStyle/>
          <a:p>
            <a:r>
              <a:rPr lang="fr-FR" dirty="0" smtClean="0"/>
              <a:t>A la suite de l’étude effectuée par la plateforme de soins palliatifs, des postes sont octroyés pour les personnes dépendantes et dans le programme 2.VERT la ministre alloue une subvention complémentaire de 2500 euros</a:t>
            </a:r>
          </a:p>
          <a:p>
            <a:r>
              <a:rPr lang="fr-FR" dirty="0" smtClean="0"/>
              <a:t>Elle ouvre également un projet pilote GAD ALZHEIMER qu’elle pérennisera</a:t>
            </a:r>
            <a:endParaRPr lang="fr-FR" dirty="0"/>
          </a:p>
        </p:txBody>
      </p:sp>
    </p:spTree>
    <p:extLst>
      <p:ext uri="{BB962C8B-B14F-4D97-AF65-F5344CB8AC3E}">
        <p14:creationId xmlns:p14="http://schemas.microsoft.com/office/powerpoint/2010/main" val="12939644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4000" dirty="0" smtClean="0"/>
              <a:t>Et en région bruxelloise ?</a:t>
            </a:r>
            <a:endParaRPr lang="fr-BE" sz="4000" dirty="0"/>
          </a:p>
        </p:txBody>
      </p:sp>
      <p:sp>
        <p:nvSpPr>
          <p:cNvPr id="3" name="Espace réservé du contenu 2"/>
          <p:cNvSpPr>
            <a:spLocks noGrp="1"/>
          </p:cNvSpPr>
          <p:nvPr>
            <p:ph idx="1"/>
          </p:nvPr>
        </p:nvSpPr>
        <p:spPr/>
        <p:txBody>
          <a:bodyPr/>
          <a:lstStyle/>
          <a:p>
            <a:r>
              <a:rPr lang="fr-BE" dirty="0" smtClean="0"/>
              <a:t>Via le PRC l’ASBL GAMMES emploie 61 GAD</a:t>
            </a:r>
          </a:p>
          <a:p>
            <a:r>
              <a:rPr lang="fr-BE" dirty="0" smtClean="0"/>
              <a:t>Pas d’emplois GAD financés par la COCOF</a:t>
            </a:r>
            <a:endParaRPr lang="fr-BE" dirty="0"/>
          </a:p>
        </p:txBody>
      </p:sp>
    </p:spTree>
    <p:extLst>
      <p:ext uri="{BB962C8B-B14F-4D97-AF65-F5344CB8AC3E}">
        <p14:creationId xmlns:p14="http://schemas.microsoft.com/office/powerpoint/2010/main" val="10063222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sz="4000" dirty="0" smtClean="0"/>
              <a:t>Et en communauté germanophone ?</a:t>
            </a:r>
            <a:endParaRPr lang="fr-BE" sz="4000" dirty="0"/>
          </a:p>
        </p:txBody>
      </p:sp>
      <p:sp>
        <p:nvSpPr>
          <p:cNvPr id="3" name="Espace réservé du contenu 2"/>
          <p:cNvSpPr>
            <a:spLocks noGrp="1"/>
          </p:cNvSpPr>
          <p:nvPr>
            <p:ph idx="1"/>
          </p:nvPr>
        </p:nvSpPr>
        <p:spPr/>
        <p:txBody>
          <a:bodyPr/>
          <a:lstStyle/>
          <a:p>
            <a:r>
              <a:rPr lang="fr-BE" dirty="0" smtClean="0"/>
              <a:t>Le métier a été mis en place par les programmes PTP et ACS</a:t>
            </a:r>
          </a:p>
          <a:p>
            <a:r>
              <a:rPr lang="fr-BE" dirty="0" smtClean="0"/>
              <a:t>En 2002, des contingents d’heures GAD ont été fixés</a:t>
            </a:r>
          </a:p>
          <a:p>
            <a:r>
              <a:rPr lang="fr-BE" dirty="0" smtClean="0"/>
              <a:t>Puis, en 2009 le métier GAD a été intégré dans le décret de la communauté germanophone</a:t>
            </a:r>
            <a:endParaRPr lang="fr-BE" dirty="0"/>
          </a:p>
        </p:txBody>
      </p:sp>
    </p:spTree>
    <p:extLst>
      <p:ext uri="{BB962C8B-B14F-4D97-AF65-F5344CB8AC3E}">
        <p14:creationId xmlns:p14="http://schemas.microsoft.com/office/powerpoint/2010/main" val="1352622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C1EDAFA8-870C-431F-B170-9C8112F42B7A}" type="slidenum">
              <a:rPr lang="fr-FR" smtClean="0">
                <a:solidFill>
                  <a:prstClr val="white">
                    <a:shade val="50000"/>
                  </a:prstClr>
                </a:solidFill>
              </a:rPr>
              <a:pPr>
                <a:defRPr/>
              </a:pPr>
              <a:t>4</a:t>
            </a:fld>
            <a:endParaRPr lang="fr-FR" dirty="0">
              <a:solidFill>
                <a:prstClr val="white">
                  <a:shade val="50000"/>
                </a:prstClr>
              </a:solidFil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088"/>
          <a:stretch/>
        </p:blipFill>
        <p:spPr bwMode="auto">
          <a:xfrm>
            <a:off x="2219325" y="188640"/>
            <a:ext cx="4705350" cy="6528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279618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t>POUR CONCLURE</a:t>
            </a:r>
            <a:endParaRPr lang="fr-FR" sz="4000" b="1" dirty="0"/>
          </a:p>
        </p:txBody>
      </p:sp>
      <p:sp>
        <p:nvSpPr>
          <p:cNvPr id="3" name="Espace réservé du contenu 2"/>
          <p:cNvSpPr>
            <a:spLocks noGrp="1"/>
          </p:cNvSpPr>
          <p:nvPr>
            <p:ph idx="1"/>
          </p:nvPr>
        </p:nvSpPr>
        <p:spPr/>
        <p:txBody>
          <a:bodyPr>
            <a:normAutofit/>
          </a:bodyPr>
          <a:lstStyle/>
          <a:p>
            <a:r>
              <a:rPr lang="fr-FR" dirty="0" smtClean="0"/>
              <a:t>L’histoire de l’offre de service GAD est lente , longue et progressive</a:t>
            </a:r>
          </a:p>
          <a:p>
            <a:r>
              <a:rPr lang="fr-FR" dirty="0" smtClean="0"/>
              <a:t>Les services ont été les acteurs de cette création. Il faut saluer leur ténacité, leur créativité et leur investissement humain et financier. </a:t>
            </a:r>
          </a:p>
          <a:p>
            <a:r>
              <a:rPr lang="fr-FR" dirty="0" smtClean="0"/>
              <a:t>Les fédérations d’employeurs et les syndicats ont soutenus cette action du terrain par la négociation des conditions de travail et leur couverture financière progressive dans les accords NM</a:t>
            </a:r>
            <a:endParaRPr lang="fr-FR" dirty="0"/>
          </a:p>
        </p:txBody>
      </p:sp>
    </p:spTree>
    <p:extLst>
      <p:ext uri="{BB962C8B-B14F-4D97-AF65-F5344CB8AC3E}">
        <p14:creationId xmlns:p14="http://schemas.microsoft.com/office/powerpoint/2010/main" val="12839226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Les ministres de l’emploi et les ministres de l’action sociale et de la santé ont combiné les politiques d’emploi et les politiques fonctionnelles pour soutenir la construction de ce métier sur 30 ans</a:t>
            </a:r>
          </a:p>
          <a:p>
            <a:r>
              <a:rPr lang="fr-FR" dirty="0" smtClean="0"/>
              <a:t>Au 01/01/2013, 617 postes de gardes (514 GAD et 103 GEM)</a:t>
            </a:r>
            <a:endParaRPr lang="fr-FR" dirty="0"/>
          </a:p>
        </p:txBody>
      </p:sp>
    </p:spTree>
    <p:extLst>
      <p:ext uri="{BB962C8B-B14F-4D97-AF65-F5344CB8AC3E}">
        <p14:creationId xmlns:p14="http://schemas.microsoft.com/office/powerpoint/2010/main" val="32271408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POURTANT , TOUT N’EST PAS RÉGLÉ</a:t>
            </a:r>
            <a:endParaRPr lang="fr-FR" b="1" dirty="0"/>
          </a:p>
        </p:txBody>
      </p:sp>
      <p:sp>
        <p:nvSpPr>
          <p:cNvPr id="3" name="Espace réservé du contenu 2"/>
          <p:cNvSpPr>
            <a:spLocks noGrp="1"/>
          </p:cNvSpPr>
          <p:nvPr>
            <p:ph idx="1"/>
          </p:nvPr>
        </p:nvSpPr>
        <p:spPr/>
        <p:txBody>
          <a:bodyPr>
            <a:normAutofit/>
          </a:bodyPr>
          <a:lstStyle/>
          <a:p>
            <a:r>
              <a:rPr lang="fr-FR" dirty="0" smtClean="0"/>
              <a:t>L’intégration de l’activité de GAD dans la politique fonctionnelle est incomplète :              </a:t>
            </a:r>
          </a:p>
          <a:p>
            <a:pPr lvl="1">
              <a:buFont typeface="Wingdings" panose="05000000000000000000" pitchFamily="2" charset="2"/>
              <a:buChar char="Ø"/>
            </a:pPr>
            <a:r>
              <a:rPr lang="fr-FR" dirty="0" smtClean="0"/>
              <a:t>pas de contingent RW GAD                                 </a:t>
            </a:r>
          </a:p>
          <a:p>
            <a:pPr lvl="1">
              <a:buFont typeface="Wingdings" panose="05000000000000000000" pitchFamily="2" charset="2"/>
              <a:buChar char="Ø"/>
            </a:pPr>
            <a:r>
              <a:rPr lang="fr-FR" dirty="0" smtClean="0"/>
              <a:t>pas de norme d’encadrement fixée                    </a:t>
            </a:r>
          </a:p>
          <a:p>
            <a:pPr lvl="1">
              <a:buFont typeface="Wingdings" panose="05000000000000000000" pitchFamily="2" charset="2"/>
              <a:buChar char="Ø"/>
            </a:pPr>
            <a:r>
              <a:rPr lang="fr-FR" dirty="0" smtClean="0"/>
              <a:t>pas de politique de formation continuée reconnue</a:t>
            </a:r>
          </a:p>
          <a:p>
            <a:pPr lvl="1">
              <a:buFont typeface="Wingdings" panose="05000000000000000000" pitchFamily="2" charset="2"/>
              <a:buChar char="Ø"/>
            </a:pPr>
            <a:r>
              <a:rPr lang="fr-FR" dirty="0" smtClean="0"/>
              <a:t>pas de </a:t>
            </a:r>
            <a:r>
              <a:rPr lang="fr-FR" dirty="0"/>
              <a:t>barème de contribution des </a:t>
            </a:r>
            <a:r>
              <a:rPr lang="fr-FR" dirty="0" smtClean="0"/>
              <a:t>usagers</a:t>
            </a:r>
          </a:p>
          <a:p>
            <a:pPr lvl="1">
              <a:buFont typeface="Wingdings" panose="05000000000000000000" pitchFamily="2" charset="2"/>
              <a:buChar char="Ø"/>
            </a:pPr>
            <a:r>
              <a:rPr lang="fr-FR" dirty="0" smtClean="0"/>
              <a:t>Pas de financement de l’ancienneté</a:t>
            </a:r>
          </a:p>
          <a:p>
            <a:pPr lvl="1">
              <a:buFont typeface="Wingdings" panose="05000000000000000000" pitchFamily="2" charset="2"/>
              <a:buChar char="Ø"/>
            </a:pPr>
            <a:r>
              <a:rPr lang="fr-FR" dirty="0" smtClean="0"/>
              <a:t>Pas de financement des réunions d’équipe               </a:t>
            </a:r>
            <a:endParaRPr lang="fr-FR" dirty="0"/>
          </a:p>
        </p:txBody>
      </p:sp>
    </p:spTree>
    <p:extLst>
      <p:ext uri="{BB962C8B-B14F-4D97-AF65-F5344CB8AC3E}">
        <p14:creationId xmlns:p14="http://schemas.microsoft.com/office/powerpoint/2010/main" val="8834167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Mais surtout pas assez  de postes d’embauche possible pour satisfaire la demande</a:t>
            </a:r>
          </a:p>
          <a:p>
            <a:r>
              <a:rPr lang="fr-FR" dirty="0" smtClean="0"/>
              <a:t>La gestion de cette activité reste difficile</a:t>
            </a:r>
          </a:p>
          <a:p>
            <a:r>
              <a:rPr lang="fr-FR" dirty="0" smtClean="0"/>
              <a:t>La demande est souvent urgente, subite, et puis …s’arrête</a:t>
            </a:r>
          </a:p>
          <a:p>
            <a:r>
              <a:rPr lang="fr-FR" dirty="0" smtClean="0"/>
              <a:t>L’aide se déploie de manière intensive et/ou sur de longues périodes</a:t>
            </a:r>
          </a:p>
          <a:p>
            <a:r>
              <a:rPr lang="fr-FR" dirty="0" smtClean="0"/>
              <a:t>Le secteur gère la concurrence du travail en gris ou en noir</a:t>
            </a:r>
            <a:endParaRPr lang="fr-FR" dirty="0"/>
          </a:p>
        </p:txBody>
      </p:sp>
    </p:spTree>
    <p:extLst>
      <p:ext uri="{BB962C8B-B14F-4D97-AF65-F5344CB8AC3E}">
        <p14:creationId xmlns:p14="http://schemas.microsoft.com/office/powerpoint/2010/main" val="20888748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2276872"/>
            <a:ext cx="8229600" cy="1828800"/>
          </a:xfrm>
        </p:spPr>
        <p:txBody>
          <a:bodyPr>
            <a:normAutofit fontScale="90000"/>
          </a:bodyPr>
          <a:lstStyle/>
          <a:p>
            <a:r>
              <a:rPr lang="fr-FR" dirty="0" smtClean="0"/>
              <a:t>Tout ceci ne plaide-t-il pas pour une reconnaissance définitive et complète de ces métiers dans la politique fonctionnelle ?</a:t>
            </a:r>
            <a:br>
              <a:rPr lang="fr-FR" dirty="0" smtClean="0"/>
            </a:br>
            <a:r>
              <a:rPr lang="fr-FR" dirty="0"/>
              <a:t/>
            </a:r>
            <a:br>
              <a:rPr lang="fr-FR" dirty="0"/>
            </a:br>
            <a:r>
              <a:rPr lang="fr-FR" dirty="0" smtClean="0"/>
              <a:t>Les GAD ont fait largement la preuve de leur utilité auprès des </a:t>
            </a:r>
            <a:r>
              <a:rPr lang="fr-FR" dirty="0" err="1" smtClean="0"/>
              <a:t>bénéficaires</a:t>
            </a:r>
            <a:r>
              <a:rPr lang="fr-FR" dirty="0" smtClean="0"/>
              <a:t> et de leur entourage</a:t>
            </a:r>
            <a:endParaRPr lang="fr-FR" dirty="0"/>
          </a:p>
        </p:txBody>
      </p:sp>
    </p:spTree>
    <p:extLst>
      <p:ext uri="{BB962C8B-B14F-4D97-AF65-F5344CB8AC3E}">
        <p14:creationId xmlns:p14="http://schemas.microsoft.com/office/powerpoint/2010/main" val="19534499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MERCI DE VOTRE ATTENTION</a:t>
            </a:r>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383991317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1619672" y="764704"/>
            <a:ext cx="7031958" cy="3168352"/>
          </a:xfrm>
        </p:spPr>
        <p:txBody>
          <a:bodyPr anchor="t">
            <a:normAutofit/>
          </a:bodyPr>
          <a:lstStyle/>
          <a:p>
            <a:pPr algn="l"/>
            <a:r>
              <a:rPr lang="fr-FR" sz="3600" dirty="0">
                <a:effectLst>
                  <a:outerShdw blurRad="114300" dist="101600" dir="2700000" algn="tl" rotWithShape="0">
                    <a:srgbClr val="000000">
                      <a:alpha val="40000"/>
                    </a:srgbClr>
                  </a:outerShdw>
                </a:effectLst>
              </a:rPr>
              <a:t>La formation de garde à domicile dans l’enseignement de promotion </a:t>
            </a:r>
            <a:r>
              <a:rPr lang="fr-FR" sz="3600" dirty="0" smtClean="0">
                <a:effectLst>
                  <a:outerShdw blurRad="114300" dist="101600" dir="2700000" algn="tl" rotWithShape="0">
                    <a:srgbClr val="000000">
                      <a:alpha val="40000"/>
                    </a:srgbClr>
                  </a:outerShdw>
                </a:effectLst>
              </a:rPr>
              <a:t>sociale</a:t>
            </a:r>
            <a:endParaRPr lang="fr-BE" sz="3600" dirty="0"/>
          </a:p>
        </p:txBody>
      </p:sp>
      <p:sp>
        <p:nvSpPr>
          <p:cNvPr id="4" name="Espace réservé du numéro de diapositive 3"/>
          <p:cNvSpPr>
            <a:spLocks noGrp="1"/>
          </p:cNvSpPr>
          <p:nvPr>
            <p:ph type="sldNum" sz="quarter" idx="12"/>
          </p:nvPr>
        </p:nvSpPr>
        <p:spPr/>
        <p:txBody>
          <a:bodyPr/>
          <a:lstStyle/>
          <a:p>
            <a:pPr>
              <a:defRPr/>
            </a:pPr>
            <a:fld id="{F2E58309-193C-4310-966B-811CCF3FC5DA}" type="slidenum">
              <a:rPr lang="fr-FR" smtClean="0"/>
              <a:pPr>
                <a:defRPr/>
              </a:pPr>
              <a:t>46</a:t>
            </a:fld>
            <a:endParaRPr lang="fr-FR" dirty="0"/>
          </a:p>
        </p:txBody>
      </p:sp>
      <p:sp>
        <p:nvSpPr>
          <p:cNvPr id="2" name="Sous-titre 1"/>
          <p:cNvSpPr>
            <a:spLocks noGrp="1"/>
          </p:cNvSpPr>
          <p:nvPr>
            <p:ph type="subTitle" idx="1"/>
          </p:nvPr>
        </p:nvSpPr>
        <p:spPr>
          <a:xfrm>
            <a:off x="1691680" y="4437112"/>
            <a:ext cx="6959950" cy="1728192"/>
          </a:xfrm>
        </p:spPr>
        <p:txBody>
          <a:bodyPr>
            <a:normAutofit fontScale="70000" lnSpcReduction="20000"/>
          </a:bodyPr>
          <a:lstStyle/>
          <a:p>
            <a:pPr algn="l"/>
            <a:r>
              <a:rPr lang="fr-BE" dirty="0" smtClean="0"/>
              <a:t>Anne AUBRY, enseignante au Centre de Formation Culturelle et Sociale</a:t>
            </a:r>
          </a:p>
          <a:p>
            <a:pPr algn="l"/>
            <a:endParaRPr lang="fr-BE" dirty="0" smtClean="0"/>
          </a:p>
          <a:p>
            <a:pPr algn="l"/>
            <a:r>
              <a:rPr lang="fr-BE" dirty="0" smtClean="0"/>
              <a:t>Nelly MINGELS, secrétaire générale adjointe de la Fédération de l’enseignement de promotion sociale catholique</a:t>
            </a:r>
            <a:endParaRPr lang="fr-BE" dirty="0"/>
          </a:p>
        </p:txBody>
      </p:sp>
    </p:spTree>
    <p:extLst>
      <p:ext uri="{BB962C8B-B14F-4D97-AF65-F5344CB8AC3E}">
        <p14:creationId xmlns:p14="http://schemas.microsoft.com/office/powerpoint/2010/main" val="34711669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611560" y="274638"/>
            <a:ext cx="8075240" cy="1143000"/>
          </a:xfrm>
        </p:spPr>
        <p:txBody>
          <a:bodyPr>
            <a:noAutofit/>
          </a:bodyPr>
          <a:lstStyle/>
          <a:p>
            <a:pPr algn="l"/>
            <a:r>
              <a:rPr lang="fr-FR" altLang="fr-FR" sz="3200" dirty="0"/>
              <a:t>La formation de garde à domicile dans l’enseignement de promotion sociale</a:t>
            </a:r>
            <a:endParaRPr lang="fr-BE" sz="3200" dirty="0"/>
          </a:p>
        </p:txBody>
      </p:sp>
      <p:sp>
        <p:nvSpPr>
          <p:cNvPr id="5" name="Espace réservé du contenu 4"/>
          <p:cNvSpPr>
            <a:spLocks noGrp="1"/>
          </p:cNvSpPr>
          <p:nvPr>
            <p:ph idx="1"/>
          </p:nvPr>
        </p:nvSpPr>
        <p:spPr>
          <a:xfrm>
            <a:off x="611560" y="1844824"/>
            <a:ext cx="8075240" cy="4464536"/>
          </a:xfrm>
        </p:spPr>
        <p:txBody>
          <a:bodyPr/>
          <a:lstStyle/>
          <a:p>
            <a:pPr marL="137160" indent="0">
              <a:buNone/>
              <a:defRPr/>
            </a:pPr>
            <a:r>
              <a:rPr lang="fr-BE" sz="3600" b="1" dirty="0"/>
              <a:t>Actuellement, une formation initiale d’aide familial</a:t>
            </a:r>
          </a:p>
          <a:p>
            <a:pPr>
              <a:defRPr/>
            </a:pPr>
            <a:endParaRPr lang="fr-BE" sz="3600" b="1" dirty="0"/>
          </a:p>
          <a:p>
            <a:pPr marL="0" lvl="1" indent="0">
              <a:buClr>
                <a:schemeClr val="tx2"/>
              </a:buClr>
              <a:buNone/>
              <a:defRPr/>
            </a:pPr>
            <a:r>
              <a:rPr lang="fr-BE" sz="2800" dirty="0"/>
              <a:t>En conformité avec la règlementation de la Wallonie qui prévoit que les gardes à domicile doivent être porteuses d’un titre donnant accès à la fonction d’aide familial</a:t>
            </a:r>
          </a:p>
          <a:p>
            <a:endParaRPr lang="fr-BE" dirty="0"/>
          </a:p>
        </p:txBody>
      </p:sp>
      <p:sp>
        <p:nvSpPr>
          <p:cNvPr id="2" name="Espace réservé du numéro de diapositive 1"/>
          <p:cNvSpPr>
            <a:spLocks noGrp="1"/>
          </p:cNvSpPr>
          <p:nvPr>
            <p:ph type="sldNum" sz="quarter" idx="12"/>
          </p:nvPr>
        </p:nvSpPr>
        <p:spPr/>
        <p:txBody>
          <a:bodyPr/>
          <a:lstStyle/>
          <a:p>
            <a:pPr>
              <a:defRPr/>
            </a:pPr>
            <a:fld id="{C1EDAFA8-870C-431F-B170-9C8112F42B7A}" type="slidenum">
              <a:rPr lang="fr-FR" smtClean="0"/>
              <a:pPr>
                <a:defRPr/>
              </a:pPr>
              <a:t>47</a:t>
            </a:fld>
            <a:endParaRPr lang="fr-FR" dirty="0"/>
          </a:p>
        </p:txBody>
      </p:sp>
    </p:spTree>
    <p:extLst>
      <p:ext uri="{BB962C8B-B14F-4D97-AF65-F5344CB8AC3E}">
        <p14:creationId xmlns:p14="http://schemas.microsoft.com/office/powerpoint/2010/main" val="310644418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BE" altLang="fr-FR" dirty="0"/>
              <a:t>Le dossier pédagogique de l’aide familial</a:t>
            </a:r>
            <a:endParaRPr lang="fr-BE" dirty="0"/>
          </a:p>
        </p:txBody>
      </p:sp>
      <p:sp>
        <p:nvSpPr>
          <p:cNvPr id="3" name="Espace réservé du contenu 2"/>
          <p:cNvSpPr>
            <a:spLocks noGrp="1"/>
          </p:cNvSpPr>
          <p:nvPr>
            <p:ph idx="1"/>
          </p:nvPr>
        </p:nvSpPr>
        <p:spPr/>
        <p:txBody>
          <a:bodyPr/>
          <a:lstStyle/>
          <a:p>
            <a:endParaRPr lang="fr-BE" dirty="0" smtClean="0"/>
          </a:p>
          <a:p>
            <a:pPr marL="137160" indent="0">
              <a:buNone/>
            </a:pPr>
            <a:r>
              <a:rPr lang="fr-BE" dirty="0" smtClean="0"/>
              <a:t>Que dit le Profil professionnel ?</a:t>
            </a:r>
          </a:p>
          <a:p>
            <a:pPr marL="137160" indent="0">
              <a:buNone/>
            </a:pPr>
            <a:endParaRPr lang="fr-BE" dirty="0"/>
          </a:p>
          <a:p>
            <a:pPr marL="548640" lvl="1" indent="-411480">
              <a:buClr>
                <a:schemeClr val="tx1">
                  <a:shade val="95000"/>
                </a:schemeClr>
              </a:buClr>
              <a:buSzPct val="65000"/>
              <a:buFont typeface="Wingdings 2"/>
              <a:buChar char=""/>
            </a:pPr>
            <a:r>
              <a:rPr lang="fr-FR" dirty="0"/>
              <a:t>Etablir une relation humaine appropriée et assurer une communication professionnelle adéquate avec </a:t>
            </a:r>
            <a:r>
              <a:rPr lang="fr-FR" dirty="0" smtClean="0"/>
              <a:t>:</a:t>
            </a:r>
          </a:p>
          <a:p>
            <a:pPr marL="876300" lvl="1" indent="-342900">
              <a:defRPr/>
            </a:pPr>
            <a:r>
              <a:rPr lang="fr-FR" sz="2000" dirty="0"/>
              <a:t>le bénéficiaire, sa famille, son entourage, </a:t>
            </a:r>
          </a:p>
          <a:p>
            <a:pPr marL="876300" lvl="1" indent="-342900">
              <a:defRPr/>
            </a:pPr>
            <a:r>
              <a:rPr lang="fr-FR" sz="2000" dirty="0"/>
              <a:t>les responsables hiérarchiques, </a:t>
            </a:r>
          </a:p>
          <a:p>
            <a:pPr marL="876300" lvl="1" indent="-342900">
              <a:defRPr/>
            </a:pPr>
            <a:r>
              <a:rPr lang="fr-FR" sz="2000" dirty="0"/>
              <a:t>les autres membres de l’équipe ; </a:t>
            </a:r>
          </a:p>
          <a:p>
            <a:pPr marL="813816" lvl="2" indent="-411480">
              <a:buClr>
                <a:schemeClr val="tx1">
                  <a:shade val="95000"/>
                </a:schemeClr>
              </a:buClr>
              <a:buSzPct val="65000"/>
              <a:buFont typeface="Wingdings 2"/>
              <a:buChar char=""/>
            </a:pPr>
            <a:endParaRPr lang="fr-FR" dirty="0"/>
          </a:p>
          <a:p>
            <a:endParaRPr lang="fr-BE" dirty="0"/>
          </a:p>
        </p:txBody>
      </p:sp>
      <p:sp>
        <p:nvSpPr>
          <p:cNvPr id="4" name="Espace réservé du numéro de diapositive 3"/>
          <p:cNvSpPr>
            <a:spLocks noGrp="1"/>
          </p:cNvSpPr>
          <p:nvPr>
            <p:ph type="sldNum" sz="quarter" idx="12"/>
          </p:nvPr>
        </p:nvSpPr>
        <p:spPr/>
        <p:txBody>
          <a:bodyPr/>
          <a:lstStyle/>
          <a:p>
            <a:pPr>
              <a:defRPr/>
            </a:pPr>
            <a:fld id="{F2E58309-193C-4310-966B-811CCF3FC5DA}" type="slidenum">
              <a:rPr lang="fr-FR" smtClean="0"/>
              <a:pPr>
                <a:defRPr/>
              </a:pPr>
              <a:t>48</a:t>
            </a:fld>
            <a:endParaRPr lang="fr-FR" dirty="0"/>
          </a:p>
        </p:txBody>
      </p:sp>
    </p:spTree>
    <p:extLst>
      <p:ext uri="{BB962C8B-B14F-4D97-AF65-F5344CB8AC3E}">
        <p14:creationId xmlns:p14="http://schemas.microsoft.com/office/powerpoint/2010/main" val="127051670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Que dit le Profil professionnel ?</a:t>
            </a:r>
            <a:endParaRPr lang="fr-BE" dirty="0"/>
          </a:p>
        </p:txBody>
      </p:sp>
      <p:sp>
        <p:nvSpPr>
          <p:cNvPr id="3" name="Espace réservé du contenu 2"/>
          <p:cNvSpPr>
            <a:spLocks noGrp="1"/>
          </p:cNvSpPr>
          <p:nvPr>
            <p:ph idx="1"/>
          </p:nvPr>
        </p:nvSpPr>
        <p:spPr/>
        <p:txBody>
          <a:bodyPr>
            <a:normAutofit lnSpcReduction="10000"/>
          </a:bodyPr>
          <a:lstStyle/>
          <a:p>
            <a:r>
              <a:rPr lang="fr-FR" altLang="fr-FR" dirty="0"/>
              <a:t>contribuer, dans les limites de sa fonction, au bien-être quotidien des personnes dans les domaines suivants : </a:t>
            </a:r>
            <a:endParaRPr lang="fr-FR" altLang="fr-FR" dirty="0" smtClean="0"/>
          </a:p>
          <a:p>
            <a:pPr marL="533400" lvl="1" indent="-168275"/>
            <a:r>
              <a:rPr lang="fr-FR" altLang="fr-FR" b="1" dirty="0"/>
              <a:t>aide à la vie quotidienne </a:t>
            </a:r>
            <a:r>
              <a:rPr lang="fr-FR" altLang="fr-FR" dirty="0"/>
              <a:t>: accompagnement des enfants, des personnes âgées, malades ou handicapées, aide aux déplacements à l’extérieur, courses, entretien des pièces habitées et du linge, préparation des repas,… </a:t>
            </a:r>
          </a:p>
          <a:p>
            <a:pPr marL="533400" lvl="1" indent="-168275"/>
            <a:r>
              <a:rPr lang="fr-FR" altLang="fr-FR" b="1" dirty="0"/>
              <a:t>rôle sanitaire </a:t>
            </a:r>
            <a:r>
              <a:rPr lang="fr-FR" altLang="fr-FR" dirty="0"/>
              <a:t>: tâches liées à l’hygiène, à la santé, au confort et à la sécurité de la personne </a:t>
            </a:r>
          </a:p>
          <a:p>
            <a:pPr marL="533400" lvl="1" indent="-168275"/>
            <a:r>
              <a:rPr lang="fr-FR" altLang="fr-FR" b="1" dirty="0"/>
              <a:t>rôle éducatif </a:t>
            </a:r>
            <a:r>
              <a:rPr lang="fr-FR" altLang="fr-FR" dirty="0"/>
              <a:t>: conseils d’hygiène de vie, adaptation du logement, soutien des familles dans leur rôle éducatif, évaluation et stimulation des potentialités du bénéficiaire ; </a:t>
            </a:r>
          </a:p>
          <a:p>
            <a:endParaRPr lang="fr-BE" dirty="0"/>
          </a:p>
        </p:txBody>
      </p:sp>
      <p:sp>
        <p:nvSpPr>
          <p:cNvPr id="4" name="Espace réservé du numéro de diapositive 3"/>
          <p:cNvSpPr>
            <a:spLocks noGrp="1"/>
          </p:cNvSpPr>
          <p:nvPr>
            <p:ph type="sldNum" sz="quarter" idx="12"/>
          </p:nvPr>
        </p:nvSpPr>
        <p:spPr/>
        <p:txBody>
          <a:bodyPr/>
          <a:lstStyle/>
          <a:p>
            <a:pPr>
              <a:defRPr/>
            </a:pPr>
            <a:fld id="{F2E58309-193C-4310-966B-811CCF3FC5DA}" type="slidenum">
              <a:rPr lang="fr-FR" smtClean="0"/>
              <a:pPr>
                <a:defRPr/>
              </a:pPr>
              <a:t>49</a:t>
            </a:fld>
            <a:endParaRPr lang="fr-FR" dirty="0"/>
          </a:p>
        </p:txBody>
      </p:sp>
    </p:spTree>
    <p:extLst>
      <p:ext uri="{BB962C8B-B14F-4D97-AF65-F5344CB8AC3E}">
        <p14:creationId xmlns:p14="http://schemas.microsoft.com/office/powerpoint/2010/main" val="1942599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03648" y="1371600"/>
            <a:ext cx="7247982" cy="1828800"/>
          </a:xfrm>
        </p:spPr>
        <p:txBody>
          <a:bodyPr>
            <a:normAutofit fontScale="90000"/>
          </a:bodyPr>
          <a:lstStyle/>
          <a:p>
            <a:pPr algn="l"/>
            <a:r>
              <a:rPr lang="fr-FR" dirty="0" smtClean="0"/>
              <a:t>Le garde </a:t>
            </a:r>
            <a:r>
              <a:rPr lang="fr-FR" dirty="0"/>
              <a:t>à</a:t>
            </a:r>
            <a:r>
              <a:rPr lang="fr-FR" dirty="0" smtClean="0"/>
              <a:t> domicile au fil du temps…</a:t>
            </a:r>
            <a:br>
              <a:rPr lang="fr-FR" dirty="0" smtClean="0"/>
            </a:br>
            <a:r>
              <a:rPr lang="fr-FR" dirty="0" smtClean="0"/>
              <a:t>30 ans d’histoire</a:t>
            </a:r>
            <a:endParaRPr lang="fr-FR" dirty="0"/>
          </a:p>
        </p:txBody>
      </p:sp>
      <p:sp>
        <p:nvSpPr>
          <p:cNvPr id="3" name="Sous-titre 2"/>
          <p:cNvSpPr>
            <a:spLocks noGrp="1"/>
          </p:cNvSpPr>
          <p:nvPr>
            <p:ph type="subTitle" idx="1"/>
          </p:nvPr>
        </p:nvSpPr>
        <p:spPr>
          <a:xfrm>
            <a:off x="499730" y="3886200"/>
            <a:ext cx="7958470" cy="1752600"/>
          </a:xfrm>
        </p:spPr>
        <p:txBody>
          <a:bodyPr>
            <a:normAutofit/>
          </a:bodyPr>
          <a:lstStyle/>
          <a:p>
            <a:pPr algn="l">
              <a:tabLst>
                <a:tab pos="3944938" algn="l"/>
              </a:tabLst>
            </a:pPr>
            <a:r>
              <a:rPr lang="fr-FR" dirty="0" smtClean="0"/>
              <a:t>   MC SEPULCHRE                  	 M PAROLIN</a:t>
            </a:r>
          </a:p>
          <a:p>
            <a:pPr algn="l">
              <a:tabLst>
                <a:tab pos="3944938" algn="l"/>
              </a:tabLst>
            </a:pPr>
            <a:r>
              <a:rPr lang="fr-FR" dirty="0" smtClean="0"/>
              <a:t>Secrétaire Générale	  Codirectrice Sociale</a:t>
            </a:r>
          </a:p>
          <a:p>
            <a:pPr algn="l"/>
            <a:r>
              <a:rPr lang="fr-FR" dirty="0" smtClean="0"/>
              <a:t>       FEDOM				</a:t>
            </a:r>
            <a:r>
              <a:rPr lang="fr-FR" dirty="0"/>
              <a:t>C</a:t>
            </a:r>
            <a:r>
              <a:rPr lang="fr-FR" dirty="0" smtClean="0"/>
              <a:t>F de Liège</a:t>
            </a:r>
            <a:endParaRPr lang="fr-FR" dirty="0"/>
          </a:p>
        </p:txBody>
      </p:sp>
    </p:spTree>
    <p:extLst>
      <p:ext uri="{BB962C8B-B14F-4D97-AF65-F5344CB8AC3E}">
        <p14:creationId xmlns:p14="http://schemas.microsoft.com/office/powerpoint/2010/main" val="20368474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Que dit le Profil professionnel ?</a:t>
            </a:r>
            <a:endParaRPr lang="fr-BE" dirty="0"/>
          </a:p>
        </p:txBody>
      </p:sp>
      <p:sp>
        <p:nvSpPr>
          <p:cNvPr id="3" name="Espace réservé du contenu 2"/>
          <p:cNvSpPr>
            <a:spLocks noGrp="1"/>
          </p:cNvSpPr>
          <p:nvPr>
            <p:ph idx="1"/>
          </p:nvPr>
        </p:nvSpPr>
        <p:spPr/>
        <p:txBody>
          <a:bodyPr>
            <a:normAutofit/>
          </a:bodyPr>
          <a:lstStyle/>
          <a:p>
            <a:r>
              <a:rPr lang="fr-FR" altLang="fr-FR" dirty="0"/>
              <a:t>contribuer, dans les limites de sa fonction, au bien-être quotidien des personnes dans les domaines suivants : </a:t>
            </a:r>
          </a:p>
          <a:p>
            <a:pPr marL="533400" lvl="1" indent="-168275"/>
            <a:r>
              <a:rPr lang="fr-FR" altLang="fr-FR" b="1" dirty="0" smtClean="0"/>
              <a:t>aide </a:t>
            </a:r>
            <a:r>
              <a:rPr lang="fr-FR" altLang="fr-FR" b="1" dirty="0"/>
              <a:t>relationnelle </a:t>
            </a:r>
            <a:r>
              <a:rPr lang="fr-FR" altLang="fr-FR" dirty="0"/>
              <a:t>: écoute active, identification des difficultés, soutien moral par la présence, par le dialogue, par le maintien de l’autonomie, accompagnement du bénéficiaire en fin de vie et de son entourage ; </a:t>
            </a:r>
          </a:p>
          <a:p>
            <a:pPr marL="533400" lvl="1" indent="-168275"/>
            <a:r>
              <a:rPr lang="fr-FR" altLang="fr-FR" b="1" dirty="0"/>
              <a:t>aide sociale </a:t>
            </a:r>
            <a:r>
              <a:rPr lang="fr-FR" altLang="fr-FR" dirty="0"/>
              <a:t>: accompagnement du bénéficiaire lors des démarches administratives et dans l’organisation du budget (aide limitée à une demande de proximité), appel et orientation vers des services ou des organismes spécialisés. </a:t>
            </a:r>
          </a:p>
          <a:p>
            <a:pPr lvl="1"/>
            <a:endParaRPr lang="fr-BE" dirty="0"/>
          </a:p>
        </p:txBody>
      </p:sp>
      <p:sp>
        <p:nvSpPr>
          <p:cNvPr id="4" name="Espace réservé du numéro de diapositive 3"/>
          <p:cNvSpPr>
            <a:spLocks noGrp="1"/>
          </p:cNvSpPr>
          <p:nvPr>
            <p:ph type="sldNum" sz="quarter" idx="12"/>
          </p:nvPr>
        </p:nvSpPr>
        <p:spPr/>
        <p:txBody>
          <a:bodyPr/>
          <a:lstStyle/>
          <a:p>
            <a:pPr>
              <a:defRPr/>
            </a:pPr>
            <a:fld id="{F2E58309-193C-4310-966B-811CCF3FC5DA}" type="slidenum">
              <a:rPr lang="fr-FR" smtClean="0"/>
              <a:pPr>
                <a:defRPr/>
              </a:pPr>
              <a:t>50</a:t>
            </a:fld>
            <a:endParaRPr lang="fr-FR" dirty="0"/>
          </a:p>
        </p:txBody>
      </p:sp>
    </p:spTree>
    <p:extLst>
      <p:ext uri="{BB962C8B-B14F-4D97-AF65-F5344CB8AC3E}">
        <p14:creationId xmlns:p14="http://schemas.microsoft.com/office/powerpoint/2010/main" val="3183500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altLang="fr-FR" dirty="0"/>
              <a:t>Le profil à l’épreuve du terrain</a:t>
            </a:r>
            <a:endParaRPr lang="fr-BE" dirty="0"/>
          </a:p>
        </p:txBody>
      </p:sp>
      <p:sp>
        <p:nvSpPr>
          <p:cNvPr id="3" name="Espace réservé du contenu 2"/>
          <p:cNvSpPr>
            <a:spLocks noGrp="1"/>
          </p:cNvSpPr>
          <p:nvPr>
            <p:ph idx="1"/>
          </p:nvPr>
        </p:nvSpPr>
        <p:spPr/>
        <p:txBody>
          <a:bodyPr/>
          <a:lstStyle/>
          <a:p>
            <a:r>
              <a:rPr lang="fr-BE" altLang="fr-FR" dirty="0"/>
              <a:t>Etablir une relation humaine appropriée et assurer une communication professionnelle adéquate : </a:t>
            </a:r>
          </a:p>
          <a:p>
            <a:pPr lvl="1"/>
            <a:r>
              <a:rPr lang="fr-BE" altLang="fr-FR" dirty="0"/>
              <a:t>Dans le cadre d’une prestation </a:t>
            </a:r>
            <a:r>
              <a:rPr lang="fr-BE" altLang="fr-FR" dirty="0" smtClean="0"/>
              <a:t>de </a:t>
            </a:r>
            <a:r>
              <a:rPr lang="fr-BE" altLang="fr-FR" dirty="0"/>
              <a:t>plus </a:t>
            </a:r>
            <a:r>
              <a:rPr lang="fr-BE" altLang="fr-FR" b="1" dirty="0"/>
              <a:t>longue </a:t>
            </a:r>
            <a:r>
              <a:rPr lang="fr-BE" altLang="fr-FR" b="1" dirty="0" smtClean="0"/>
              <a:t>durée auprès d’un seul bénéficiaire</a:t>
            </a:r>
            <a:r>
              <a:rPr lang="fr-BE" altLang="fr-FR" dirty="0" smtClean="0"/>
              <a:t>;</a:t>
            </a:r>
            <a:endParaRPr lang="fr-BE" altLang="fr-FR" dirty="0"/>
          </a:p>
          <a:p>
            <a:pPr lvl="1"/>
            <a:r>
              <a:rPr lang="fr-BE" altLang="fr-FR" b="1" dirty="0"/>
              <a:t>Interagir avec la personne</a:t>
            </a:r>
            <a:r>
              <a:rPr lang="fr-BE" altLang="fr-FR" dirty="0"/>
              <a:t> </a:t>
            </a:r>
            <a:r>
              <a:rPr lang="fr-BE" altLang="fr-FR" dirty="0" smtClean="0"/>
              <a:t> et son histoire de vie en </a:t>
            </a:r>
            <a:r>
              <a:rPr lang="fr-BE" altLang="fr-FR" dirty="0"/>
              <a:t>dehors de tâches spécifiques à </a:t>
            </a:r>
            <a:r>
              <a:rPr lang="fr-BE" altLang="fr-FR" dirty="0" smtClean="0"/>
              <a:t>effectuer;</a:t>
            </a:r>
            <a:endParaRPr lang="fr-BE" altLang="fr-FR" dirty="0"/>
          </a:p>
          <a:p>
            <a:pPr lvl="1"/>
            <a:r>
              <a:rPr lang="fr-BE" altLang="fr-FR" b="1" dirty="0" smtClean="0"/>
              <a:t>A l’écoute</a:t>
            </a:r>
            <a:r>
              <a:rPr lang="fr-BE" altLang="fr-FR" dirty="0" smtClean="0"/>
              <a:t> pour </a:t>
            </a:r>
            <a:r>
              <a:rPr lang="fr-BE" altLang="fr-FR" dirty="0"/>
              <a:t>répondre à la </a:t>
            </a:r>
            <a:r>
              <a:rPr lang="fr-BE" altLang="fr-FR" b="1" dirty="0"/>
              <a:t>demande du </a:t>
            </a:r>
            <a:r>
              <a:rPr lang="fr-BE" altLang="fr-FR" b="1" dirty="0" smtClean="0"/>
              <a:t>moment, </a:t>
            </a:r>
            <a:br>
              <a:rPr lang="fr-BE" altLang="fr-FR" b="1" dirty="0" smtClean="0"/>
            </a:br>
            <a:r>
              <a:rPr lang="fr-BE" altLang="fr-FR" dirty="0" smtClean="0"/>
              <a:t>dans l’esprit </a:t>
            </a:r>
            <a:r>
              <a:rPr lang="fr-BE" altLang="fr-FR" b="1" dirty="0" smtClean="0"/>
              <a:t>d’un travail d’équipe </a:t>
            </a:r>
            <a:r>
              <a:rPr lang="fr-BE" altLang="fr-FR" dirty="0" smtClean="0"/>
              <a:t>où chacun apporte </a:t>
            </a:r>
            <a:br>
              <a:rPr lang="fr-BE" altLang="fr-FR" dirty="0" smtClean="0"/>
            </a:br>
            <a:r>
              <a:rPr lang="fr-BE" altLang="fr-FR" dirty="0" smtClean="0"/>
              <a:t>ses propres compétences</a:t>
            </a:r>
            <a:r>
              <a:rPr lang="fr-BE" altLang="fr-FR" b="1" dirty="0" smtClean="0"/>
              <a:t>;</a:t>
            </a:r>
            <a:endParaRPr lang="fr-BE" altLang="fr-FR" b="1" dirty="0"/>
          </a:p>
          <a:p>
            <a:pPr marL="585216" lvl="1" indent="0">
              <a:buNone/>
            </a:pPr>
            <a:endParaRPr lang="fr-BE" dirty="0"/>
          </a:p>
        </p:txBody>
      </p:sp>
      <p:sp>
        <p:nvSpPr>
          <p:cNvPr id="4" name="Espace réservé du numéro de diapositive 3"/>
          <p:cNvSpPr>
            <a:spLocks noGrp="1"/>
          </p:cNvSpPr>
          <p:nvPr>
            <p:ph type="sldNum" sz="quarter" idx="12"/>
          </p:nvPr>
        </p:nvSpPr>
        <p:spPr/>
        <p:txBody>
          <a:bodyPr/>
          <a:lstStyle/>
          <a:p>
            <a:pPr>
              <a:defRPr/>
            </a:pPr>
            <a:fld id="{F2E58309-193C-4310-966B-811CCF3FC5DA}" type="slidenum">
              <a:rPr lang="fr-FR" smtClean="0"/>
              <a:pPr>
                <a:defRPr/>
              </a:pPr>
              <a:t>51</a:t>
            </a:fld>
            <a:endParaRPr lang="fr-FR" dirty="0"/>
          </a:p>
        </p:txBody>
      </p:sp>
    </p:spTree>
    <p:extLst>
      <p:ext uri="{BB962C8B-B14F-4D97-AF65-F5344CB8AC3E}">
        <p14:creationId xmlns:p14="http://schemas.microsoft.com/office/powerpoint/2010/main" val="30771950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altLang="fr-FR" dirty="0"/>
              <a:t>Le profil à l’épreuve du terrain</a:t>
            </a:r>
            <a:endParaRPr lang="fr-BE" dirty="0"/>
          </a:p>
        </p:txBody>
      </p:sp>
      <p:sp>
        <p:nvSpPr>
          <p:cNvPr id="3" name="Espace réservé du contenu 2"/>
          <p:cNvSpPr>
            <a:spLocks noGrp="1"/>
          </p:cNvSpPr>
          <p:nvPr>
            <p:ph idx="1"/>
          </p:nvPr>
        </p:nvSpPr>
        <p:spPr/>
        <p:txBody>
          <a:bodyPr/>
          <a:lstStyle/>
          <a:p>
            <a:r>
              <a:rPr lang="fr-FR" altLang="fr-FR" dirty="0"/>
              <a:t>contribuer, dans les limites de sa fonction, au bien-être quotidien des personnes dans les domaines suivants : </a:t>
            </a:r>
          </a:p>
          <a:p>
            <a:pPr lvl="1"/>
            <a:r>
              <a:rPr lang="fr-BE" altLang="fr-FR" b="1" dirty="0"/>
              <a:t>Aide à la vie quotidienne et rôle sanitaire</a:t>
            </a:r>
            <a:r>
              <a:rPr lang="fr-BE" altLang="fr-FR" dirty="0"/>
              <a:t>: </a:t>
            </a:r>
            <a:r>
              <a:rPr lang="fr-BE" altLang="fr-FR" dirty="0" smtClean="0"/>
              <a:t>centrés </a:t>
            </a:r>
            <a:r>
              <a:rPr lang="fr-BE" altLang="fr-FR" dirty="0"/>
              <a:t>sur la satisfaction d’un besoin d’hygiène et de sécurité de personnes </a:t>
            </a:r>
            <a:r>
              <a:rPr lang="fr-BE" altLang="fr-FR" dirty="0" smtClean="0"/>
              <a:t>dépendantes  en situation de handicap ou de fin de vie, souffrant </a:t>
            </a:r>
            <a:r>
              <a:rPr lang="fr-BE" altLang="fr-FR" dirty="0"/>
              <a:t>de </a:t>
            </a:r>
            <a:r>
              <a:rPr lang="fr-BE" altLang="fr-FR" dirty="0" smtClean="0"/>
              <a:t>déficiences multiples;</a:t>
            </a:r>
          </a:p>
          <a:p>
            <a:pPr lvl="1"/>
            <a:r>
              <a:rPr lang="fr-BE" altLang="fr-FR" b="1" dirty="0"/>
              <a:t>Aide relationnelle et sociale </a:t>
            </a:r>
            <a:r>
              <a:rPr lang="fr-BE" altLang="fr-FR" dirty="0"/>
              <a:t>: assurer une présence </a:t>
            </a:r>
            <a:r>
              <a:rPr lang="fr-BE" altLang="fr-FR" dirty="0" smtClean="0"/>
              <a:t>bienveillante  dans le respect de l’identité socio-culturelle de la </a:t>
            </a:r>
            <a:r>
              <a:rPr lang="fr-BE" altLang="fr-FR" dirty="0"/>
              <a:t>personne et de son </a:t>
            </a:r>
            <a:r>
              <a:rPr lang="fr-BE" altLang="fr-FR" dirty="0" smtClean="0"/>
              <a:t>entourage.</a:t>
            </a:r>
            <a:endParaRPr lang="fr-BE" altLang="fr-FR" dirty="0"/>
          </a:p>
          <a:p>
            <a:pPr lvl="1"/>
            <a:endParaRPr lang="fr-BE" dirty="0"/>
          </a:p>
        </p:txBody>
      </p:sp>
      <p:sp>
        <p:nvSpPr>
          <p:cNvPr id="4" name="Espace réservé du numéro de diapositive 3"/>
          <p:cNvSpPr>
            <a:spLocks noGrp="1"/>
          </p:cNvSpPr>
          <p:nvPr>
            <p:ph type="sldNum" sz="quarter" idx="12"/>
          </p:nvPr>
        </p:nvSpPr>
        <p:spPr/>
        <p:txBody>
          <a:bodyPr/>
          <a:lstStyle/>
          <a:p>
            <a:pPr>
              <a:defRPr/>
            </a:pPr>
            <a:fld id="{F2E58309-193C-4310-966B-811CCF3FC5DA}" type="slidenum">
              <a:rPr lang="fr-FR" smtClean="0"/>
              <a:pPr>
                <a:defRPr/>
              </a:pPr>
              <a:t>52</a:t>
            </a:fld>
            <a:endParaRPr lang="fr-FR" dirty="0"/>
          </a:p>
        </p:txBody>
      </p:sp>
    </p:spTree>
    <p:extLst>
      <p:ext uri="{BB962C8B-B14F-4D97-AF65-F5344CB8AC3E}">
        <p14:creationId xmlns:p14="http://schemas.microsoft.com/office/powerpoint/2010/main" val="124588805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BE" altLang="fr-FR" dirty="0"/>
              <a:t>Le dossier pédagogique de l’aide familial</a:t>
            </a:r>
            <a:endParaRPr lang="fr-BE" dirty="0"/>
          </a:p>
        </p:txBody>
      </p:sp>
      <p:sp>
        <p:nvSpPr>
          <p:cNvPr id="3" name="Espace réservé du contenu 2"/>
          <p:cNvSpPr>
            <a:spLocks noGrp="1"/>
          </p:cNvSpPr>
          <p:nvPr>
            <p:ph idx="1"/>
          </p:nvPr>
        </p:nvSpPr>
        <p:spPr/>
        <p:txBody>
          <a:bodyPr/>
          <a:lstStyle/>
          <a:p>
            <a:pPr marL="137160" indent="0">
              <a:buNone/>
            </a:pPr>
            <a:endParaRPr lang="fr-BE" b="1" dirty="0" smtClean="0"/>
          </a:p>
          <a:p>
            <a:pPr marL="137160" indent="0">
              <a:buNone/>
            </a:pPr>
            <a:r>
              <a:rPr lang="fr-BE" b="1" dirty="0" smtClean="0"/>
              <a:t>Le </a:t>
            </a:r>
            <a:r>
              <a:rPr lang="fr-BE" b="1" dirty="0"/>
              <a:t>niveau </a:t>
            </a:r>
            <a:r>
              <a:rPr lang="fr-BE" b="1" dirty="0" smtClean="0"/>
              <a:t>d’études</a:t>
            </a:r>
          </a:p>
          <a:p>
            <a:pPr marL="137160" indent="0">
              <a:buNone/>
            </a:pPr>
            <a:endParaRPr lang="fr-BE" b="1" dirty="0"/>
          </a:p>
          <a:p>
            <a:pPr marL="548640" lvl="1" indent="-411480">
              <a:buClr>
                <a:schemeClr val="tx1">
                  <a:shade val="95000"/>
                </a:schemeClr>
              </a:buClr>
              <a:buSzPct val="65000"/>
              <a:buFont typeface="Wingdings 2"/>
              <a:buChar char=""/>
            </a:pPr>
            <a:r>
              <a:rPr lang="fr-BE" dirty="0"/>
              <a:t>La section et les unités de formation constitutives de la section sont classées au niveau de l’ESS </a:t>
            </a:r>
          </a:p>
          <a:p>
            <a:pPr marL="548640" lvl="1" indent="-411480">
              <a:buClr>
                <a:schemeClr val="tx1">
                  <a:shade val="95000"/>
                </a:schemeClr>
              </a:buClr>
              <a:buSzPct val="65000"/>
              <a:buFont typeface="Wingdings 2"/>
              <a:buChar char=""/>
            </a:pPr>
            <a:r>
              <a:rPr lang="fr-BE" dirty="0"/>
              <a:t>titre délivré : </a:t>
            </a:r>
            <a:r>
              <a:rPr lang="fr-BE" b="1" dirty="0"/>
              <a:t>certificat de qualification </a:t>
            </a:r>
            <a:r>
              <a:rPr lang="fr-BE" dirty="0"/>
              <a:t>d’aide familial </a:t>
            </a:r>
            <a:r>
              <a:rPr lang="fr-BE" b="1" dirty="0"/>
              <a:t>correspond</a:t>
            </a:r>
            <a:r>
              <a:rPr lang="fr-BE" dirty="0"/>
              <a:t> au certificat de qualification « Aide familial »délivré à l’issue de la 6</a:t>
            </a:r>
            <a:r>
              <a:rPr lang="fr-BE" baseline="30000" dirty="0"/>
              <a:t>ème</a:t>
            </a:r>
            <a:r>
              <a:rPr lang="fr-BE" dirty="0"/>
              <a:t> professionnelle de l’enseignement secondaire supérieur de plein exercice</a:t>
            </a:r>
          </a:p>
          <a:p>
            <a:pPr marL="137160" indent="0">
              <a:buNone/>
            </a:pPr>
            <a:endParaRPr lang="fr-BE" dirty="0"/>
          </a:p>
        </p:txBody>
      </p:sp>
      <p:sp>
        <p:nvSpPr>
          <p:cNvPr id="4" name="Espace réservé du numéro de diapositive 3"/>
          <p:cNvSpPr>
            <a:spLocks noGrp="1"/>
          </p:cNvSpPr>
          <p:nvPr>
            <p:ph type="sldNum" sz="quarter" idx="12"/>
          </p:nvPr>
        </p:nvSpPr>
        <p:spPr/>
        <p:txBody>
          <a:bodyPr/>
          <a:lstStyle/>
          <a:p>
            <a:pPr>
              <a:defRPr/>
            </a:pPr>
            <a:fld id="{F2E58309-193C-4310-966B-811CCF3FC5DA}" type="slidenum">
              <a:rPr lang="fr-FR" smtClean="0"/>
              <a:pPr>
                <a:defRPr/>
              </a:pPr>
              <a:t>53</a:t>
            </a:fld>
            <a:endParaRPr lang="fr-FR" dirty="0"/>
          </a:p>
        </p:txBody>
      </p:sp>
    </p:spTree>
    <p:extLst>
      <p:ext uri="{BB962C8B-B14F-4D97-AF65-F5344CB8AC3E}">
        <p14:creationId xmlns:p14="http://schemas.microsoft.com/office/powerpoint/2010/main" val="12239323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BE" altLang="fr-FR" dirty="0"/>
              <a:t>Le dossier pédagogique de l’aide familial</a:t>
            </a:r>
            <a:endParaRPr lang="fr-BE" dirty="0"/>
          </a:p>
        </p:txBody>
      </p:sp>
      <p:sp>
        <p:nvSpPr>
          <p:cNvPr id="3" name="Espace réservé du contenu 2"/>
          <p:cNvSpPr>
            <a:spLocks noGrp="1"/>
          </p:cNvSpPr>
          <p:nvPr>
            <p:ph idx="1"/>
          </p:nvPr>
        </p:nvSpPr>
        <p:spPr/>
        <p:txBody>
          <a:bodyPr/>
          <a:lstStyle/>
          <a:p>
            <a:pPr marL="137160" indent="0">
              <a:buNone/>
            </a:pPr>
            <a:endParaRPr lang="fr-BE" b="1" dirty="0" smtClean="0"/>
          </a:p>
          <a:p>
            <a:pPr marL="137160" indent="0">
              <a:buNone/>
            </a:pPr>
            <a:r>
              <a:rPr lang="fr-BE" b="1" dirty="0" smtClean="0"/>
              <a:t>Les </a:t>
            </a:r>
            <a:r>
              <a:rPr lang="fr-BE" b="1" dirty="0"/>
              <a:t>unités </a:t>
            </a:r>
            <a:r>
              <a:rPr lang="fr-BE" b="1" dirty="0" smtClean="0"/>
              <a:t>d’enseignement </a:t>
            </a:r>
            <a:r>
              <a:rPr lang="fr-BE" b="1" dirty="0"/>
              <a:t>de la section et les activités </a:t>
            </a:r>
            <a:r>
              <a:rPr lang="fr-BE" b="1" dirty="0" smtClean="0"/>
              <a:t>d’enseignement :</a:t>
            </a:r>
          </a:p>
          <a:p>
            <a:pPr marL="548640" lvl="1" indent="-411480">
              <a:buClr>
                <a:schemeClr val="tx1">
                  <a:shade val="95000"/>
                </a:schemeClr>
              </a:buClr>
              <a:buSzPct val="65000"/>
              <a:buFont typeface="Wingdings 2"/>
              <a:buChar char=""/>
            </a:pPr>
            <a:r>
              <a:rPr lang="fr-BE" dirty="0"/>
              <a:t>Un tronc commun de 7 unités </a:t>
            </a:r>
            <a:r>
              <a:rPr lang="fr-BE" dirty="0" smtClean="0"/>
              <a:t>d’enseignement </a:t>
            </a:r>
            <a:r>
              <a:rPr lang="fr-BE" dirty="0"/>
              <a:t>centrées sur </a:t>
            </a:r>
            <a:r>
              <a:rPr lang="fr-BE" b="1" dirty="0"/>
              <a:t>les métiers </a:t>
            </a:r>
            <a:r>
              <a:rPr lang="fr-BE" dirty="0"/>
              <a:t>de l’aide et des soins aux personnes</a:t>
            </a:r>
          </a:p>
          <a:p>
            <a:pPr marL="548640" lvl="1" indent="-411480">
              <a:buClr>
                <a:schemeClr val="tx1">
                  <a:shade val="95000"/>
                </a:schemeClr>
              </a:buClr>
              <a:buSzPct val="65000"/>
              <a:buFont typeface="Wingdings 2"/>
              <a:buChar char=""/>
            </a:pPr>
            <a:r>
              <a:rPr lang="fr-BE" dirty="0"/>
              <a:t>Deux unités et une épreuve intégrée orientées vers le métier de </a:t>
            </a:r>
            <a:r>
              <a:rPr lang="fr-BE" b="1" dirty="0"/>
              <a:t>l’aide  familial</a:t>
            </a:r>
          </a:p>
          <a:p>
            <a:endParaRPr lang="fr-BE" b="1" dirty="0" smtClean="0"/>
          </a:p>
          <a:p>
            <a:pPr marL="88900" lvl="1" indent="0">
              <a:buNone/>
              <a:defRPr/>
            </a:pPr>
            <a:r>
              <a:rPr lang="fr-BE" b="1" dirty="0" smtClean="0"/>
              <a:t>Un </a:t>
            </a:r>
            <a:r>
              <a:rPr lang="fr-BE" b="1" dirty="0"/>
              <a:t>total de 1490 périodes de 50 min. (= 1242H)</a:t>
            </a:r>
          </a:p>
          <a:p>
            <a:endParaRPr lang="fr-BE" b="1" dirty="0"/>
          </a:p>
          <a:p>
            <a:endParaRPr lang="fr-BE" dirty="0"/>
          </a:p>
        </p:txBody>
      </p:sp>
      <p:sp>
        <p:nvSpPr>
          <p:cNvPr id="4" name="Espace réservé du numéro de diapositive 3"/>
          <p:cNvSpPr>
            <a:spLocks noGrp="1"/>
          </p:cNvSpPr>
          <p:nvPr>
            <p:ph type="sldNum" sz="quarter" idx="12"/>
          </p:nvPr>
        </p:nvSpPr>
        <p:spPr/>
        <p:txBody>
          <a:bodyPr/>
          <a:lstStyle/>
          <a:p>
            <a:pPr>
              <a:defRPr/>
            </a:pPr>
            <a:fld id="{F2E58309-193C-4310-966B-811CCF3FC5DA}" type="slidenum">
              <a:rPr lang="fr-FR" smtClean="0"/>
              <a:pPr>
                <a:defRPr/>
              </a:pPr>
              <a:t>54</a:t>
            </a:fld>
            <a:endParaRPr lang="fr-FR" dirty="0"/>
          </a:p>
        </p:txBody>
      </p:sp>
    </p:spTree>
    <p:extLst>
      <p:ext uri="{BB962C8B-B14F-4D97-AF65-F5344CB8AC3E}">
        <p14:creationId xmlns:p14="http://schemas.microsoft.com/office/powerpoint/2010/main" val="134188737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BE" dirty="0" smtClean="0"/>
              <a:t>Le dossier pédagogique d’aide familial</a:t>
            </a:r>
            <a:endParaRPr lang="fr-BE" dirty="0"/>
          </a:p>
        </p:txBody>
      </p:sp>
      <p:sp>
        <p:nvSpPr>
          <p:cNvPr id="3" name="Espace réservé du contenu 2"/>
          <p:cNvSpPr>
            <a:spLocks noGrp="1"/>
          </p:cNvSpPr>
          <p:nvPr>
            <p:ph idx="1"/>
          </p:nvPr>
        </p:nvSpPr>
        <p:spPr/>
        <p:txBody>
          <a:bodyPr/>
          <a:lstStyle/>
          <a:p>
            <a:pPr marL="137160" indent="0">
              <a:buNone/>
            </a:pPr>
            <a:endParaRPr lang="fr-BE" altLang="fr-FR" b="1" dirty="0" smtClean="0"/>
          </a:p>
          <a:p>
            <a:pPr marL="137160" indent="0">
              <a:buNone/>
            </a:pPr>
            <a:r>
              <a:rPr lang="fr-BE" altLang="fr-FR" b="1" dirty="0" smtClean="0"/>
              <a:t>Des </a:t>
            </a:r>
            <a:r>
              <a:rPr lang="fr-BE" altLang="fr-FR" b="1" dirty="0"/>
              <a:t>activités d’enseignement centrées sur : </a:t>
            </a:r>
          </a:p>
          <a:p>
            <a:pPr marL="548640" lvl="1" indent="-411480">
              <a:buClr>
                <a:schemeClr val="tx1">
                  <a:shade val="95000"/>
                </a:schemeClr>
              </a:buClr>
              <a:buSzPct val="65000"/>
              <a:buFont typeface="Wingdings 2"/>
              <a:buChar char=""/>
            </a:pPr>
            <a:r>
              <a:rPr lang="fr-BE" altLang="fr-FR" dirty="0"/>
              <a:t>Une approche conceptuelle (législations et institutions sociales, psychologie appliquée et communication professionnelle, déontologie)</a:t>
            </a:r>
          </a:p>
          <a:p>
            <a:pPr marL="548640" lvl="1" indent="-411480">
              <a:buClr>
                <a:schemeClr val="tx1">
                  <a:shade val="95000"/>
                </a:schemeClr>
              </a:buClr>
              <a:buSzPct val="65000"/>
              <a:buFont typeface="Wingdings 2"/>
              <a:buChar char=""/>
            </a:pPr>
            <a:r>
              <a:rPr lang="fr-BE" altLang="fr-FR" dirty="0"/>
              <a:t>Une approche méthodologique (nutrition, hygiène et confort, aide à la vie journalière</a:t>
            </a:r>
          </a:p>
          <a:p>
            <a:pPr marL="548640" lvl="1" indent="-411480">
              <a:buClr>
                <a:schemeClr val="tx1">
                  <a:shade val="95000"/>
                </a:schemeClr>
              </a:buClr>
              <a:buSzPct val="65000"/>
              <a:buFont typeface="Wingdings 2"/>
              <a:buChar char=""/>
            </a:pPr>
            <a:r>
              <a:rPr lang="fr-BE" altLang="fr-FR" dirty="0"/>
              <a:t>Des stages (observation, insertion et intégration) pour un total de 696p = 580H</a:t>
            </a:r>
            <a:endParaRPr lang="fr-FR" altLang="fr-FR" dirty="0"/>
          </a:p>
          <a:p>
            <a:endParaRPr lang="fr-BE" dirty="0"/>
          </a:p>
        </p:txBody>
      </p:sp>
      <p:sp>
        <p:nvSpPr>
          <p:cNvPr id="4" name="Espace réservé du numéro de diapositive 3"/>
          <p:cNvSpPr>
            <a:spLocks noGrp="1"/>
          </p:cNvSpPr>
          <p:nvPr>
            <p:ph type="sldNum" sz="quarter" idx="12"/>
          </p:nvPr>
        </p:nvSpPr>
        <p:spPr/>
        <p:txBody>
          <a:bodyPr/>
          <a:lstStyle/>
          <a:p>
            <a:pPr>
              <a:defRPr/>
            </a:pPr>
            <a:fld id="{F2E58309-193C-4310-966B-811CCF3FC5DA}" type="slidenum">
              <a:rPr lang="fr-FR" smtClean="0"/>
              <a:pPr>
                <a:defRPr/>
              </a:pPr>
              <a:t>55</a:t>
            </a:fld>
            <a:endParaRPr lang="fr-FR" dirty="0"/>
          </a:p>
        </p:txBody>
      </p:sp>
    </p:spTree>
    <p:extLst>
      <p:ext uri="{BB962C8B-B14F-4D97-AF65-F5344CB8AC3E}">
        <p14:creationId xmlns:p14="http://schemas.microsoft.com/office/powerpoint/2010/main" val="15337744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363272" cy="940966"/>
          </a:xfrm>
        </p:spPr>
        <p:txBody>
          <a:bodyPr>
            <a:normAutofit fontScale="90000"/>
          </a:bodyPr>
          <a:lstStyle/>
          <a:p>
            <a:pPr algn="l"/>
            <a:r>
              <a:rPr lang="fr-BE" altLang="fr-FR" dirty="0"/>
              <a:t>Vers une autre organisation de la formation de garde à domicile ?</a:t>
            </a:r>
            <a:endParaRPr lang="fr-BE" dirty="0"/>
          </a:p>
        </p:txBody>
      </p:sp>
      <p:sp>
        <p:nvSpPr>
          <p:cNvPr id="3" name="Espace réservé du contenu 2"/>
          <p:cNvSpPr>
            <a:spLocks noGrp="1"/>
          </p:cNvSpPr>
          <p:nvPr>
            <p:ph idx="1"/>
          </p:nvPr>
        </p:nvSpPr>
        <p:spPr/>
        <p:txBody>
          <a:bodyPr/>
          <a:lstStyle/>
          <a:p>
            <a:pPr marL="0" indent="0" algn="ctr">
              <a:buNone/>
            </a:pPr>
            <a:r>
              <a:rPr lang="fr-BE" dirty="0" smtClean="0"/>
              <a:t>En </a:t>
            </a:r>
            <a:r>
              <a:rPr lang="fr-BE" dirty="0"/>
              <a:t>vue de favoriser une culture professionnelle commune et une possibilité de mobilité entre les métiers du service aux personnes à domicile :</a:t>
            </a:r>
            <a:r>
              <a:rPr lang="fr-BE" sz="3200" dirty="0"/>
              <a:t> </a:t>
            </a:r>
            <a:endParaRPr lang="fr-BE" sz="3200" dirty="0" smtClean="0"/>
          </a:p>
          <a:p>
            <a:pPr marL="0" indent="0">
              <a:buNone/>
            </a:pPr>
            <a:endParaRPr lang="fr-BE" sz="3200" dirty="0"/>
          </a:p>
          <a:p>
            <a:pPr marL="530225" indent="-441325">
              <a:defRPr/>
            </a:pPr>
            <a:r>
              <a:rPr lang="fr-BE" sz="2400" dirty="0"/>
              <a:t>Garder un tronc commun avec les formations d’aide familial et </a:t>
            </a:r>
            <a:r>
              <a:rPr lang="fr-BE" sz="2400" dirty="0" smtClean="0"/>
              <a:t>d’aide-soignant  axées sur la relation d’aide à la </a:t>
            </a:r>
            <a:r>
              <a:rPr lang="fr-BE" sz="2400" smtClean="0"/>
              <a:t>personne quel que </a:t>
            </a:r>
            <a:r>
              <a:rPr lang="fr-BE" sz="2400" dirty="0" smtClean="0"/>
              <a:t>soit son contexte de vie;</a:t>
            </a:r>
          </a:p>
          <a:p>
            <a:pPr marL="530225" indent="-441325">
              <a:defRPr/>
            </a:pPr>
            <a:r>
              <a:rPr lang="fr-BE" sz="2400" dirty="0"/>
              <a:t>Développer des unités spécifiques orientées vers le métier de garde à domicile?</a:t>
            </a:r>
          </a:p>
          <a:p>
            <a:pPr marL="0" indent="0">
              <a:buNone/>
              <a:defRPr/>
            </a:pPr>
            <a:endParaRPr lang="fr-BE" dirty="0"/>
          </a:p>
        </p:txBody>
      </p:sp>
      <p:sp>
        <p:nvSpPr>
          <p:cNvPr id="4" name="Espace réservé du numéro de diapositive 3"/>
          <p:cNvSpPr>
            <a:spLocks noGrp="1"/>
          </p:cNvSpPr>
          <p:nvPr>
            <p:ph type="sldNum" sz="quarter" idx="12"/>
          </p:nvPr>
        </p:nvSpPr>
        <p:spPr/>
        <p:txBody>
          <a:bodyPr/>
          <a:lstStyle/>
          <a:p>
            <a:pPr>
              <a:defRPr/>
            </a:pPr>
            <a:fld id="{F2E58309-193C-4310-966B-811CCF3FC5DA}" type="slidenum">
              <a:rPr lang="fr-FR" smtClean="0"/>
              <a:pPr>
                <a:defRPr/>
              </a:pPr>
              <a:t>56</a:t>
            </a:fld>
            <a:endParaRPr lang="fr-FR" dirty="0"/>
          </a:p>
        </p:txBody>
      </p:sp>
    </p:spTree>
    <p:extLst>
      <p:ext uri="{BB962C8B-B14F-4D97-AF65-F5344CB8AC3E}">
        <p14:creationId xmlns:p14="http://schemas.microsoft.com/office/powerpoint/2010/main" val="113713449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1800200"/>
          </a:xfrm>
        </p:spPr>
        <p:txBody>
          <a:bodyPr>
            <a:normAutofit fontScale="90000"/>
          </a:bodyPr>
          <a:lstStyle/>
          <a:p>
            <a:r>
              <a:rPr lang="fr-BE" dirty="0" smtClean="0"/>
              <a:t/>
            </a:r>
            <a:br>
              <a:rPr lang="fr-BE" dirty="0" smtClean="0"/>
            </a:br>
            <a:r>
              <a:rPr lang="fr-BE" dirty="0" smtClean="0"/>
              <a:t>Des unités d’enseignement spécifiques centrées sur le maintien d’une qualité de vie:</a:t>
            </a:r>
            <a:br>
              <a:rPr lang="fr-BE" dirty="0" smtClean="0"/>
            </a:br>
            <a:endParaRPr lang="fr-BE" dirty="0"/>
          </a:p>
        </p:txBody>
      </p:sp>
      <p:sp>
        <p:nvSpPr>
          <p:cNvPr id="3" name="Espace réservé du contenu 2"/>
          <p:cNvSpPr>
            <a:spLocks noGrp="1"/>
          </p:cNvSpPr>
          <p:nvPr>
            <p:ph idx="1"/>
          </p:nvPr>
        </p:nvSpPr>
        <p:spPr>
          <a:xfrm>
            <a:off x="457200" y="2276872"/>
            <a:ext cx="8229600" cy="4032488"/>
          </a:xfrm>
        </p:spPr>
        <p:txBody>
          <a:bodyPr>
            <a:normAutofit/>
          </a:bodyPr>
          <a:lstStyle/>
          <a:p>
            <a:r>
              <a:rPr lang="fr-BE" sz="2400" dirty="0" smtClean="0"/>
              <a:t>Une </a:t>
            </a:r>
            <a:r>
              <a:rPr lang="fr-BE" sz="2400" b="1" dirty="0" smtClean="0"/>
              <a:t>communication </a:t>
            </a:r>
            <a:r>
              <a:rPr lang="fr-BE" sz="2400" b="1" dirty="0"/>
              <a:t>appliquée </a:t>
            </a:r>
            <a:r>
              <a:rPr lang="fr-BE" sz="2400" dirty="0"/>
              <a:t>au secteur de la garde à </a:t>
            </a:r>
            <a:r>
              <a:rPr lang="fr-BE" sz="2400" dirty="0" smtClean="0"/>
              <a:t>domicile;</a:t>
            </a:r>
            <a:endParaRPr lang="fr-BE" sz="2400" dirty="0"/>
          </a:p>
          <a:p>
            <a:pPr marL="548640" lvl="1" indent="-411480">
              <a:buClr>
                <a:schemeClr val="tx1">
                  <a:shade val="95000"/>
                </a:schemeClr>
              </a:buClr>
              <a:buSzPct val="65000"/>
              <a:buFont typeface="Wingdings 2"/>
              <a:buChar char=""/>
            </a:pPr>
            <a:r>
              <a:rPr lang="fr-BE" dirty="0"/>
              <a:t>Une approche des </a:t>
            </a:r>
            <a:r>
              <a:rPr lang="fr-BE" b="1" dirty="0"/>
              <a:t>différentes pathologies</a:t>
            </a:r>
            <a:r>
              <a:rPr lang="fr-BE" dirty="0"/>
              <a:t> et situations rencontrées : </a:t>
            </a:r>
            <a:r>
              <a:rPr lang="fr-BE" dirty="0" smtClean="0"/>
              <a:t>déficiences physiques et mentales, fin </a:t>
            </a:r>
            <a:r>
              <a:rPr lang="fr-BE" dirty="0"/>
              <a:t>de </a:t>
            </a:r>
            <a:r>
              <a:rPr lang="fr-BE" dirty="0" smtClean="0"/>
              <a:t>vie;</a:t>
            </a:r>
            <a:endParaRPr lang="fr-BE" dirty="0"/>
          </a:p>
          <a:p>
            <a:pPr marL="548640" lvl="1" indent="-411480">
              <a:buClr>
                <a:schemeClr val="tx1">
                  <a:shade val="95000"/>
                </a:schemeClr>
              </a:buClr>
              <a:buSzPct val="65000"/>
              <a:buFont typeface="Wingdings 2"/>
              <a:buChar char=""/>
            </a:pPr>
            <a:r>
              <a:rPr lang="fr-BE" dirty="0" smtClean="0"/>
              <a:t>Une </a:t>
            </a:r>
            <a:r>
              <a:rPr lang="fr-BE" b="1" dirty="0" smtClean="0"/>
              <a:t>déontologie</a:t>
            </a:r>
            <a:r>
              <a:rPr lang="fr-BE" dirty="0" smtClean="0"/>
              <a:t> et une </a:t>
            </a:r>
            <a:r>
              <a:rPr lang="fr-BE" b="1" dirty="0" smtClean="0"/>
              <a:t>éthique</a:t>
            </a:r>
            <a:r>
              <a:rPr lang="fr-BE" dirty="0" smtClean="0"/>
              <a:t> professionnelles;</a:t>
            </a:r>
          </a:p>
          <a:p>
            <a:pPr marL="548640" lvl="1" indent="-411480">
              <a:buClr>
                <a:schemeClr val="tx1">
                  <a:shade val="95000"/>
                </a:schemeClr>
              </a:buClr>
              <a:buSzPct val="65000"/>
              <a:buFont typeface="Wingdings 2"/>
              <a:buChar char=""/>
            </a:pPr>
            <a:r>
              <a:rPr lang="fr-BE" dirty="0" smtClean="0"/>
              <a:t>Un </a:t>
            </a:r>
            <a:r>
              <a:rPr lang="fr-BE" b="1" dirty="0"/>
              <a:t>stage</a:t>
            </a:r>
            <a:r>
              <a:rPr lang="fr-BE" dirty="0"/>
              <a:t> pour mieux appréhender les spécificités du métier de garde à </a:t>
            </a:r>
            <a:r>
              <a:rPr lang="fr-BE" dirty="0" smtClean="0"/>
              <a:t>domicile.</a:t>
            </a:r>
            <a:endParaRPr lang="fr-BE" dirty="0"/>
          </a:p>
          <a:p>
            <a:endParaRPr lang="fr-BE" dirty="0"/>
          </a:p>
          <a:p>
            <a:pPr marL="137160" indent="0">
              <a:buNone/>
            </a:pPr>
            <a:endParaRPr lang="fr-BE" dirty="0"/>
          </a:p>
        </p:txBody>
      </p:sp>
      <p:sp>
        <p:nvSpPr>
          <p:cNvPr id="4" name="Espace réservé du numéro de diapositive 3"/>
          <p:cNvSpPr>
            <a:spLocks noGrp="1"/>
          </p:cNvSpPr>
          <p:nvPr>
            <p:ph type="sldNum" sz="quarter" idx="12"/>
          </p:nvPr>
        </p:nvSpPr>
        <p:spPr/>
        <p:txBody>
          <a:bodyPr/>
          <a:lstStyle/>
          <a:p>
            <a:pPr>
              <a:defRPr/>
            </a:pPr>
            <a:fld id="{F2E58309-193C-4310-966B-811CCF3FC5DA}" type="slidenum">
              <a:rPr lang="fr-FR" smtClean="0"/>
              <a:pPr>
                <a:defRPr/>
              </a:pPr>
              <a:t>57</a:t>
            </a:fld>
            <a:endParaRPr lang="fr-FR" dirty="0"/>
          </a:p>
        </p:txBody>
      </p:sp>
    </p:spTree>
    <p:extLst>
      <p:ext uri="{BB962C8B-B14F-4D97-AF65-F5344CB8AC3E}">
        <p14:creationId xmlns:p14="http://schemas.microsoft.com/office/powerpoint/2010/main" val="80318828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CAPSULE</a:t>
            </a:r>
            <a:endParaRPr lang="fr-BE" dirty="0"/>
          </a:p>
        </p:txBody>
      </p:sp>
      <p:sp>
        <p:nvSpPr>
          <p:cNvPr id="3" name="Espace réservé du texte 2"/>
          <p:cNvSpPr>
            <a:spLocks noGrp="1"/>
          </p:cNvSpPr>
          <p:nvPr>
            <p:ph type="body" idx="1"/>
          </p:nvPr>
        </p:nvSpPr>
        <p:spPr/>
        <p:txBody>
          <a:bodyPr anchor="b">
            <a:normAutofit/>
          </a:bodyPr>
          <a:lstStyle/>
          <a:p>
            <a:r>
              <a:rPr lang="fr-BE" sz="3200" dirty="0" smtClean="0"/>
              <a:t>SPAF NAMUR</a:t>
            </a:r>
            <a:endParaRPr lang="fr-BE" sz="3200" dirty="0"/>
          </a:p>
        </p:txBody>
      </p:sp>
      <p:sp>
        <p:nvSpPr>
          <p:cNvPr id="4" name="Espace réservé du numéro de diapositive 3"/>
          <p:cNvSpPr>
            <a:spLocks noGrp="1"/>
          </p:cNvSpPr>
          <p:nvPr>
            <p:ph type="sldNum" sz="quarter" idx="12"/>
          </p:nvPr>
        </p:nvSpPr>
        <p:spPr/>
        <p:txBody>
          <a:bodyPr/>
          <a:lstStyle/>
          <a:p>
            <a:pPr>
              <a:defRPr/>
            </a:pPr>
            <a:fld id="{70AEFB2B-2B51-42B3-AC61-A2FBEC8C41D7}" type="slidenum">
              <a:rPr lang="fr-FR" smtClean="0"/>
              <a:pPr>
                <a:defRPr/>
              </a:pPr>
              <a:t>58</a:t>
            </a:fld>
            <a:endParaRPr lang="fr-FR" dirty="0"/>
          </a:p>
        </p:txBody>
      </p:sp>
    </p:spTree>
    <p:extLst>
      <p:ext uri="{BB962C8B-B14F-4D97-AF65-F5344CB8AC3E}">
        <p14:creationId xmlns:p14="http://schemas.microsoft.com/office/powerpoint/2010/main" val="242907923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SI LE GARDE M’ÉTAIT CONTE</a:t>
            </a:r>
            <a:endParaRPr lang="fr-BE" dirty="0"/>
          </a:p>
        </p:txBody>
      </p:sp>
      <p:sp>
        <p:nvSpPr>
          <p:cNvPr id="3" name="Espace réservé du texte 2"/>
          <p:cNvSpPr>
            <a:spLocks noGrp="1"/>
          </p:cNvSpPr>
          <p:nvPr>
            <p:ph type="body" idx="1"/>
          </p:nvPr>
        </p:nvSpPr>
        <p:spPr/>
        <p:txBody>
          <a:bodyPr anchor="b">
            <a:normAutofit/>
          </a:bodyPr>
          <a:lstStyle/>
          <a:p>
            <a:r>
              <a:rPr lang="fr-BE" sz="3200" dirty="0" smtClean="0"/>
              <a:t>Virginie LEMEUNIER 	CPAS Liège</a:t>
            </a:r>
            <a:endParaRPr lang="fr-BE" sz="3200" dirty="0"/>
          </a:p>
        </p:txBody>
      </p:sp>
      <p:sp>
        <p:nvSpPr>
          <p:cNvPr id="4" name="Espace réservé du numéro de diapositive 3"/>
          <p:cNvSpPr>
            <a:spLocks noGrp="1"/>
          </p:cNvSpPr>
          <p:nvPr>
            <p:ph type="sldNum" sz="quarter" idx="12"/>
          </p:nvPr>
        </p:nvSpPr>
        <p:spPr/>
        <p:txBody>
          <a:bodyPr/>
          <a:lstStyle/>
          <a:p>
            <a:pPr>
              <a:defRPr/>
            </a:pPr>
            <a:fld id="{70AEFB2B-2B51-42B3-AC61-A2FBEC8C41D7}" type="slidenum">
              <a:rPr lang="fr-FR" smtClean="0"/>
              <a:pPr>
                <a:defRPr/>
              </a:pPr>
              <a:t>59</a:t>
            </a:fld>
            <a:endParaRPr lang="fr-FR" dirty="0"/>
          </a:p>
        </p:txBody>
      </p:sp>
    </p:spTree>
    <p:extLst>
      <p:ext uri="{BB962C8B-B14F-4D97-AF65-F5344CB8AC3E}">
        <p14:creationId xmlns:p14="http://schemas.microsoft.com/office/powerpoint/2010/main" val="861997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2261" y="846138"/>
            <a:ext cx="8229600" cy="1143000"/>
          </a:xfrm>
        </p:spPr>
        <p:txBody>
          <a:bodyPr>
            <a:normAutofit fontScale="90000"/>
          </a:bodyPr>
          <a:lstStyle/>
          <a:p>
            <a:r>
              <a:rPr lang="fr-FR" b="1" dirty="0" smtClean="0"/>
              <a:t>LA CREATION DE POSTES DE GARDES MALADES A DOMICILE VIA LES PRC</a:t>
            </a:r>
            <a:endParaRPr lang="fr-FR" b="1" dirty="0"/>
          </a:p>
        </p:txBody>
      </p:sp>
    </p:spTree>
    <p:extLst>
      <p:ext uri="{BB962C8B-B14F-4D97-AF65-F5344CB8AC3E}">
        <p14:creationId xmlns:p14="http://schemas.microsoft.com/office/powerpoint/2010/main" val="403658112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contenu 2"/>
          <p:cNvSpPr>
            <a:spLocks noGrp="1"/>
          </p:cNvSpPr>
          <p:nvPr>
            <p:ph idx="1"/>
          </p:nvPr>
        </p:nvSpPr>
        <p:spPr/>
        <p:txBody>
          <a:bodyPr/>
          <a:lstStyle/>
          <a:p>
            <a:pPr algn="ctr">
              <a:buFont typeface="Wingdings 2" pitchFamily="18" charset="2"/>
              <a:buNone/>
            </a:pPr>
            <a:endParaRPr lang="fr-BE" altLang="fr-FR" sz="4000" i="1" smtClean="0">
              <a:latin typeface="Lucida Sans" pitchFamily="34" charset="0"/>
            </a:endParaRPr>
          </a:p>
          <a:p>
            <a:pPr algn="ctr">
              <a:buFont typeface="Wingdings 2" pitchFamily="18" charset="2"/>
              <a:buNone/>
            </a:pPr>
            <a:r>
              <a:rPr lang="fr-BE" altLang="fr-FR" sz="5400" i="1" smtClean="0">
                <a:latin typeface="Lucida Sans" pitchFamily="34" charset="0"/>
              </a:rPr>
              <a:t>« Si le garde à domicile m’était conté… »</a:t>
            </a:r>
          </a:p>
        </p:txBody>
      </p:sp>
      <p:sp>
        <p:nvSpPr>
          <p:cNvPr id="4" name="Espace réservé du numéro de diapositive 3"/>
          <p:cNvSpPr>
            <a:spLocks noGrp="1"/>
          </p:cNvSpPr>
          <p:nvPr>
            <p:ph type="sldNum" sz="quarter" idx="12"/>
          </p:nvPr>
        </p:nvSpPr>
        <p:spPr/>
        <p:txBody>
          <a:bodyPr/>
          <a:lstStyle/>
          <a:p>
            <a:pPr>
              <a:defRPr/>
            </a:pPr>
            <a:fld id="{638043FF-AA2F-4851-AB95-A007825140CA}" type="slidenum">
              <a:rPr lang="fr-FR"/>
              <a:pPr>
                <a:defRPr/>
              </a:pPr>
              <a:t>60</a:t>
            </a:fld>
            <a:endParaRPr lang="fr-FR" dirty="0"/>
          </a:p>
        </p:txBody>
      </p:sp>
    </p:spTree>
    <p:extLst>
      <p:ext uri="{BB962C8B-B14F-4D97-AF65-F5344CB8AC3E}">
        <p14:creationId xmlns:p14="http://schemas.microsoft.com/office/powerpoint/2010/main" val="36153323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idx="4294967295"/>
          </p:nvPr>
        </p:nvSpPr>
        <p:spPr bwMode="auto">
          <a:xfrm>
            <a:off x="685800" y="228600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r>
              <a:rPr lang="fr-BE" altLang="fr-FR" sz="5400" smtClean="0">
                <a:ln>
                  <a:noFill/>
                </a:ln>
                <a:effectLst/>
                <a:latin typeface="Lucida Sans" pitchFamily="34" charset="0"/>
              </a:rPr>
              <a:t>ADAPTABILITE</a:t>
            </a:r>
            <a:endParaRPr lang="fr-FR" altLang="fr-FR" sz="5400" smtClean="0">
              <a:ln>
                <a:noFill/>
              </a:ln>
              <a:effectLst/>
              <a:latin typeface="Lucida Sans" pitchFamily="34" charset="0"/>
            </a:endParaRPr>
          </a:p>
        </p:txBody>
      </p:sp>
    </p:spTree>
    <p:extLst>
      <p:ext uri="{BB962C8B-B14F-4D97-AF65-F5344CB8AC3E}">
        <p14:creationId xmlns:p14="http://schemas.microsoft.com/office/powerpoint/2010/main" val="35756039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idx="4294967295"/>
          </p:nvPr>
        </p:nvSpPr>
        <p:spPr bwMode="auto">
          <a:xfrm>
            <a:off x="685800" y="228600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r>
              <a:rPr lang="fr-BE" altLang="fr-FR" sz="5400" smtClean="0">
                <a:ln>
                  <a:noFill/>
                </a:ln>
                <a:effectLst/>
                <a:latin typeface="Lucida Sans" pitchFamily="34" charset="0"/>
              </a:rPr>
              <a:t>ECOUTE</a:t>
            </a:r>
            <a:endParaRPr lang="fr-FR" altLang="fr-FR" sz="5400" smtClean="0">
              <a:ln>
                <a:noFill/>
              </a:ln>
              <a:effectLst/>
              <a:latin typeface="Lucida Sans" pitchFamily="34" charset="0"/>
            </a:endParaRPr>
          </a:p>
        </p:txBody>
      </p:sp>
    </p:spTree>
    <p:extLst>
      <p:ext uri="{BB962C8B-B14F-4D97-AF65-F5344CB8AC3E}">
        <p14:creationId xmlns:p14="http://schemas.microsoft.com/office/powerpoint/2010/main" val="715098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ctrTitle" idx="4294967295"/>
          </p:nvPr>
        </p:nvSpPr>
        <p:spPr bwMode="auto">
          <a:xfrm>
            <a:off x="685800" y="228600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fontScale="90000"/>
          </a:bodyPr>
          <a:lstStyle/>
          <a:p>
            <a:r>
              <a:rPr lang="fr-BE" altLang="fr-FR" sz="5400" smtClean="0">
                <a:ln>
                  <a:noFill/>
                </a:ln>
                <a:effectLst/>
                <a:latin typeface="Lucida Sans" pitchFamily="34" charset="0"/>
              </a:rPr>
              <a:t>SENS de </a:t>
            </a:r>
            <a:br>
              <a:rPr lang="fr-BE" altLang="fr-FR" sz="5400" smtClean="0">
                <a:ln>
                  <a:noFill/>
                </a:ln>
                <a:effectLst/>
                <a:latin typeface="Lucida Sans" pitchFamily="34" charset="0"/>
              </a:rPr>
            </a:br>
            <a:r>
              <a:rPr lang="fr-BE" altLang="fr-FR" sz="5400" smtClean="0">
                <a:ln>
                  <a:noFill/>
                </a:ln>
                <a:effectLst/>
                <a:latin typeface="Lucida Sans" pitchFamily="34" charset="0"/>
              </a:rPr>
              <a:t>l’ORGANISATION</a:t>
            </a:r>
            <a:endParaRPr lang="fr-FR" altLang="fr-FR" sz="5400" smtClean="0">
              <a:ln>
                <a:noFill/>
              </a:ln>
              <a:effectLst/>
              <a:latin typeface="Lucida Sans" pitchFamily="34" charset="0"/>
            </a:endParaRPr>
          </a:p>
        </p:txBody>
      </p:sp>
    </p:spTree>
    <p:extLst>
      <p:ext uri="{BB962C8B-B14F-4D97-AF65-F5344CB8AC3E}">
        <p14:creationId xmlns:p14="http://schemas.microsoft.com/office/powerpoint/2010/main" val="16128659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idx="4294967295"/>
          </p:nvPr>
        </p:nvSpPr>
        <p:spPr bwMode="auto">
          <a:xfrm>
            <a:off x="685800" y="228600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r>
              <a:rPr lang="fr-BE" altLang="fr-FR" sz="5400" smtClean="0">
                <a:ln>
                  <a:noFill/>
                </a:ln>
                <a:effectLst/>
                <a:latin typeface="Lucida Sans" pitchFamily="34" charset="0"/>
              </a:rPr>
              <a:t>RIGUEUR</a:t>
            </a:r>
            <a:endParaRPr lang="fr-FR" altLang="fr-FR" sz="5400" smtClean="0">
              <a:ln>
                <a:noFill/>
              </a:ln>
              <a:effectLst/>
              <a:latin typeface="Lucida Sans" pitchFamily="34" charset="0"/>
            </a:endParaRPr>
          </a:p>
        </p:txBody>
      </p:sp>
    </p:spTree>
    <p:extLst>
      <p:ext uri="{BB962C8B-B14F-4D97-AF65-F5344CB8AC3E}">
        <p14:creationId xmlns:p14="http://schemas.microsoft.com/office/powerpoint/2010/main" val="316893275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ctrTitle" idx="4294967295"/>
          </p:nvPr>
        </p:nvSpPr>
        <p:spPr bwMode="auto">
          <a:xfrm>
            <a:off x="685800" y="228600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fontScale="90000"/>
          </a:bodyPr>
          <a:lstStyle/>
          <a:p>
            <a:r>
              <a:rPr lang="fr-BE" altLang="fr-FR" sz="5400" smtClean="0">
                <a:ln>
                  <a:noFill/>
                </a:ln>
                <a:effectLst/>
                <a:latin typeface="Lucida Sans" pitchFamily="34" charset="0"/>
              </a:rPr>
              <a:t>SENS de </a:t>
            </a:r>
            <a:br>
              <a:rPr lang="fr-BE" altLang="fr-FR" sz="5400" smtClean="0">
                <a:ln>
                  <a:noFill/>
                </a:ln>
                <a:effectLst/>
                <a:latin typeface="Lucida Sans" pitchFamily="34" charset="0"/>
              </a:rPr>
            </a:br>
            <a:r>
              <a:rPr lang="fr-BE" altLang="fr-FR" sz="5400" smtClean="0">
                <a:ln>
                  <a:noFill/>
                </a:ln>
                <a:effectLst/>
                <a:latin typeface="Lucida Sans" pitchFamily="34" charset="0"/>
              </a:rPr>
              <a:t>la COMMUNICATION</a:t>
            </a:r>
            <a:endParaRPr lang="fr-FR" altLang="fr-FR" sz="5400" smtClean="0">
              <a:ln>
                <a:noFill/>
              </a:ln>
              <a:effectLst/>
              <a:latin typeface="Lucida Sans" pitchFamily="34" charset="0"/>
            </a:endParaRPr>
          </a:p>
        </p:txBody>
      </p:sp>
    </p:spTree>
    <p:extLst>
      <p:ext uri="{BB962C8B-B14F-4D97-AF65-F5344CB8AC3E}">
        <p14:creationId xmlns:p14="http://schemas.microsoft.com/office/powerpoint/2010/main" val="371395890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idx="4294967295"/>
          </p:nvPr>
        </p:nvSpPr>
        <p:spPr bwMode="auto">
          <a:xfrm>
            <a:off x="685800" y="228600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fontScale="90000"/>
          </a:bodyPr>
          <a:lstStyle/>
          <a:p>
            <a:r>
              <a:rPr lang="fr-BE" altLang="fr-FR" sz="5400" smtClean="0">
                <a:ln>
                  <a:noFill/>
                </a:ln>
                <a:effectLst/>
                <a:latin typeface="Lucida Sans" pitchFamily="34" charset="0"/>
              </a:rPr>
              <a:t>COMPETENCES </a:t>
            </a:r>
            <a:br>
              <a:rPr lang="fr-BE" altLang="fr-FR" sz="5400" smtClean="0">
                <a:ln>
                  <a:noFill/>
                </a:ln>
                <a:effectLst/>
                <a:latin typeface="Lucida Sans" pitchFamily="34" charset="0"/>
              </a:rPr>
            </a:br>
            <a:r>
              <a:rPr lang="fr-BE" altLang="fr-FR" sz="5400" smtClean="0">
                <a:ln>
                  <a:noFill/>
                </a:ln>
                <a:effectLst/>
                <a:latin typeface="Lucida Sans" pitchFamily="34" charset="0"/>
              </a:rPr>
              <a:t>TECHNIQUES</a:t>
            </a:r>
            <a:endParaRPr lang="fr-FR" altLang="fr-FR" sz="5400" smtClean="0">
              <a:ln>
                <a:noFill/>
              </a:ln>
              <a:effectLst/>
              <a:latin typeface="Lucida Sans" pitchFamily="34" charset="0"/>
            </a:endParaRPr>
          </a:p>
        </p:txBody>
      </p:sp>
    </p:spTree>
    <p:extLst>
      <p:ext uri="{BB962C8B-B14F-4D97-AF65-F5344CB8AC3E}">
        <p14:creationId xmlns:p14="http://schemas.microsoft.com/office/powerpoint/2010/main" val="371086934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idx="4294967295"/>
          </p:nvPr>
        </p:nvSpPr>
        <p:spPr bwMode="auto">
          <a:xfrm>
            <a:off x="685800" y="228600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r>
              <a:rPr lang="fr-BE" altLang="fr-FR" sz="5400" smtClean="0">
                <a:ln>
                  <a:noFill/>
                </a:ln>
                <a:effectLst/>
                <a:latin typeface="Lucida Sans" pitchFamily="34" charset="0"/>
              </a:rPr>
              <a:t>EMPATHIE</a:t>
            </a:r>
            <a:endParaRPr lang="fr-FR" altLang="fr-FR" sz="5400" smtClean="0">
              <a:ln>
                <a:noFill/>
              </a:ln>
              <a:effectLst/>
              <a:latin typeface="Lucida Sans" pitchFamily="34" charset="0"/>
            </a:endParaRPr>
          </a:p>
        </p:txBody>
      </p:sp>
    </p:spTree>
    <p:extLst>
      <p:ext uri="{BB962C8B-B14F-4D97-AF65-F5344CB8AC3E}">
        <p14:creationId xmlns:p14="http://schemas.microsoft.com/office/powerpoint/2010/main" val="278652705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bwMode="auto">
          <a:xfrm>
            <a:off x="685800" y="228600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fontScale="90000"/>
          </a:bodyPr>
          <a:lstStyle/>
          <a:p>
            <a:r>
              <a:rPr lang="fr-BE" altLang="fr-FR" sz="5400" smtClean="0">
                <a:ln>
                  <a:noFill/>
                </a:ln>
                <a:effectLst/>
                <a:latin typeface="Lucida Sans" pitchFamily="34" charset="0"/>
              </a:rPr>
              <a:t>SENS de la</a:t>
            </a:r>
            <a:r>
              <a:rPr lang="fr-BE" altLang="fr-FR" smtClean="0">
                <a:ln>
                  <a:noFill/>
                </a:ln>
                <a:effectLst/>
                <a:latin typeface="Lucida Sans" pitchFamily="34" charset="0"/>
              </a:rPr>
              <a:t> </a:t>
            </a:r>
            <a:r>
              <a:rPr lang="fr-BE" altLang="fr-FR" sz="5400" smtClean="0">
                <a:ln>
                  <a:noFill/>
                </a:ln>
                <a:effectLst/>
                <a:latin typeface="Lucida Sans" pitchFamily="34" charset="0"/>
              </a:rPr>
              <a:t>COLLABORATION</a:t>
            </a:r>
            <a:endParaRPr lang="fr-FR" altLang="fr-FR" sz="5400" smtClean="0">
              <a:ln>
                <a:noFill/>
              </a:ln>
              <a:effectLst/>
              <a:latin typeface="Lucida Sans" pitchFamily="34" charset="0"/>
            </a:endParaRPr>
          </a:p>
        </p:txBody>
      </p:sp>
    </p:spTree>
    <p:extLst>
      <p:ext uri="{BB962C8B-B14F-4D97-AF65-F5344CB8AC3E}">
        <p14:creationId xmlns:p14="http://schemas.microsoft.com/office/powerpoint/2010/main" val="41243748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bwMode="auto">
          <a:xfrm>
            <a:off x="685800" y="228600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fontScale="90000"/>
          </a:bodyPr>
          <a:lstStyle/>
          <a:p>
            <a:r>
              <a:rPr lang="fr-BE" altLang="fr-FR" sz="5400" smtClean="0">
                <a:ln>
                  <a:noFill/>
                </a:ln>
                <a:effectLst/>
                <a:latin typeface="Lucida Sans" pitchFamily="34" charset="0"/>
              </a:rPr>
              <a:t>CONNAISSANCES</a:t>
            </a:r>
            <a:br>
              <a:rPr lang="fr-BE" altLang="fr-FR" sz="5400" smtClean="0">
                <a:ln>
                  <a:noFill/>
                </a:ln>
                <a:effectLst/>
                <a:latin typeface="Lucida Sans" pitchFamily="34" charset="0"/>
              </a:rPr>
            </a:br>
            <a:r>
              <a:rPr lang="fr-BE" altLang="fr-FR" sz="5400" smtClean="0">
                <a:ln>
                  <a:noFill/>
                </a:ln>
                <a:effectLst/>
                <a:latin typeface="Lucida Sans" pitchFamily="34" charset="0"/>
              </a:rPr>
              <a:t>THEORIQUES</a:t>
            </a:r>
            <a:endParaRPr lang="fr-FR" altLang="fr-FR" sz="5400" smtClean="0">
              <a:ln>
                <a:noFill/>
              </a:ln>
              <a:effectLst/>
              <a:latin typeface="Lucida Sans" pitchFamily="34" charset="0"/>
            </a:endParaRPr>
          </a:p>
        </p:txBody>
      </p:sp>
    </p:spTree>
    <p:extLst>
      <p:ext uri="{BB962C8B-B14F-4D97-AF65-F5344CB8AC3E}">
        <p14:creationId xmlns:p14="http://schemas.microsoft.com/office/powerpoint/2010/main" val="490128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Les années 1980</a:t>
            </a:r>
            <a:endParaRPr lang="fr-FR" sz="4000" dirty="0"/>
          </a:p>
        </p:txBody>
      </p:sp>
      <p:sp>
        <p:nvSpPr>
          <p:cNvPr id="3" name="Espace réservé du contenu 2"/>
          <p:cNvSpPr>
            <a:spLocks noGrp="1"/>
          </p:cNvSpPr>
          <p:nvPr>
            <p:ph idx="1"/>
          </p:nvPr>
        </p:nvSpPr>
        <p:spPr/>
        <p:txBody>
          <a:bodyPr>
            <a:normAutofit/>
          </a:bodyPr>
          <a:lstStyle/>
          <a:p>
            <a:r>
              <a:rPr lang="fr-FR" dirty="0" smtClean="0"/>
              <a:t>1981 : Création des contingents d’heures AFS RW et difficultés de gestion des activités des services</a:t>
            </a:r>
          </a:p>
          <a:p>
            <a:r>
              <a:rPr lang="fr-FR" dirty="0" smtClean="0"/>
              <a:t>1982 : Le gouvernement Martens crée les TCT et FBIE </a:t>
            </a:r>
            <a:br>
              <a:rPr lang="fr-FR" dirty="0" smtClean="0"/>
            </a:br>
            <a:r>
              <a:rPr lang="fr-FR" dirty="0" smtClean="0"/>
              <a:t>Création d’emplois  AF, GM, AM</a:t>
            </a:r>
          </a:p>
          <a:p>
            <a:r>
              <a:rPr lang="fr-FR" dirty="0" smtClean="0"/>
              <a:t>1986 : Création du programme ACS</a:t>
            </a:r>
          </a:p>
          <a:p>
            <a:r>
              <a:rPr lang="fr-FR" dirty="0" smtClean="0"/>
              <a:t>1988 : TCT devient prime et les ACS et FBIE continuent à exister</a:t>
            </a:r>
          </a:p>
          <a:p>
            <a:endParaRPr lang="fr-FR" dirty="0"/>
          </a:p>
        </p:txBody>
      </p:sp>
    </p:spTree>
    <p:extLst>
      <p:ext uri="{BB962C8B-B14F-4D97-AF65-F5344CB8AC3E}">
        <p14:creationId xmlns:p14="http://schemas.microsoft.com/office/powerpoint/2010/main" val="295357950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bwMode="auto">
          <a:xfrm>
            <a:off x="685800" y="228600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r>
              <a:rPr lang="fr-BE" altLang="fr-FR" sz="5400" smtClean="0">
                <a:ln>
                  <a:noFill/>
                </a:ln>
                <a:effectLst/>
                <a:latin typeface="Lucida Sans" pitchFamily="34" charset="0"/>
              </a:rPr>
              <a:t>AUTONOMIE</a:t>
            </a:r>
            <a:endParaRPr lang="fr-FR" altLang="fr-FR" sz="5400" smtClean="0">
              <a:ln>
                <a:noFill/>
              </a:ln>
              <a:effectLst/>
              <a:latin typeface="Lucida Sans" pitchFamily="34" charset="0"/>
            </a:endParaRPr>
          </a:p>
        </p:txBody>
      </p:sp>
    </p:spTree>
    <p:extLst>
      <p:ext uri="{BB962C8B-B14F-4D97-AF65-F5344CB8AC3E}">
        <p14:creationId xmlns:p14="http://schemas.microsoft.com/office/powerpoint/2010/main" val="112410869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bwMode="auto">
          <a:xfrm>
            <a:off x="838200" y="838200"/>
            <a:ext cx="7467600" cy="182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r>
              <a:rPr lang="fr-BE" altLang="fr-FR" sz="5400" i="1" u="sng" smtClean="0">
                <a:ln>
                  <a:noFill/>
                </a:ln>
                <a:effectLst/>
                <a:latin typeface="Lucida Sans" pitchFamily="34" charset="0"/>
              </a:rPr>
              <a:t>GARDE à DOMICILE</a:t>
            </a:r>
            <a:r>
              <a:rPr lang="fr-BE" altLang="fr-FR" sz="5400" smtClean="0">
                <a:ln>
                  <a:noFill/>
                </a:ln>
                <a:effectLst/>
                <a:latin typeface="Lucida Sans" pitchFamily="34" charset="0"/>
              </a:rPr>
              <a:t> :</a:t>
            </a:r>
            <a:br>
              <a:rPr lang="fr-BE" altLang="fr-FR" sz="5400" smtClean="0">
                <a:ln>
                  <a:noFill/>
                </a:ln>
                <a:effectLst/>
                <a:latin typeface="Lucida Sans" pitchFamily="34" charset="0"/>
              </a:rPr>
            </a:br>
            <a:endParaRPr lang="fr-FR" altLang="fr-FR" sz="5400" smtClean="0">
              <a:ln>
                <a:noFill/>
              </a:ln>
              <a:effectLst/>
              <a:latin typeface="Lucida Sans" pitchFamily="34" charset="0"/>
            </a:endParaRPr>
          </a:p>
        </p:txBody>
      </p:sp>
      <p:sp>
        <p:nvSpPr>
          <p:cNvPr id="56323" name="Rectangle 3"/>
          <p:cNvSpPr>
            <a:spLocks noGrp="1"/>
          </p:cNvSpPr>
          <p:nvPr>
            <p:ph type="subTitle" idx="4294967295"/>
          </p:nvPr>
        </p:nvSpPr>
        <p:spPr>
          <a:xfrm>
            <a:off x="609600" y="2286000"/>
            <a:ext cx="7543800" cy="3352800"/>
          </a:xfrm>
        </p:spPr>
        <p:txBody>
          <a:bodyPr/>
          <a:lstStyle/>
          <a:p>
            <a:pPr marL="136525" indent="0" algn="ctr">
              <a:buFont typeface="Wingdings 2" pitchFamily="18" charset="2"/>
              <a:buNone/>
            </a:pPr>
            <a:r>
              <a:rPr lang="fr-BE" altLang="fr-FR" sz="5400" smtClean="0">
                <a:latin typeface="Lucida Sans" pitchFamily="34" charset="0"/>
              </a:rPr>
              <a:t>PROFESSIONNALISME </a:t>
            </a:r>
          </a:p>
          <a:p>
            <a:pPr marL="136525" indent="0" algn="ctr">
              <a:buFont typeface="Wingdings 2" pitchFamily="18" charset="2"/>
              <a:buNone/>
            </a:pPr>
            <a:r>
              <a:rPr lang="fr-BE" altLang="fr-FR" sz="5400" smtClean="0">
                <a:latin typeface="Lucida Sans" pitchFamily="34" charset="0"/>
              </a:rPr>
              <a:t>et</a:t>
            </a:r>
          </a:p>
          <a:p>
            <a:pPr marL="136525" indent="0" algn="ctr">
              <a:buFont typeface="Wingdings 2" pitchFamily="18" charset="2"/>
              <a:buNone/>
            </a:pPr>
            <a:r>
              <a:rPr lang="fr-BE" altLang="fr-FR" sz="5400" smtClean="0">
                <a:latin typeface="Lucida Sans" pitchFamily="34" charset="0"/>
              </a:rPr>
              <a:t>« SENS de l’AUTRE »</a:t>
            </a:r>
            <a:endParaRPr lang="fr-FR" altLang="fr-FR" sz="5400" smtClean="0">
              <a:latin typeface="Lucida Sans" pitchFamily="34" charset="0"/>
            </a:endParaRPr>
          </a:p>
        </p:txBody>
      </p:sp>
    </p:spTree>
    <p:extLst>
      <p:ext uri="{BB962C8B-B14F-4D97-AF65-F5344CB8AC3E}">
        <p14:creationId xmlns:p14="http://schemas.microsoft.com/office/powerpoint/2010/main" val="14873340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PAUSE</a:t>
            </a:r>
            <a:endParaRPr lang="fr-BE" dirty="0"/>
          </a:p>
        </p:txBody>
      </p:sp>
      <p:sp>
        <p:nvSpPr>
          <p:cNvPr id="3" name="Espace réservé du texte 2"/>
          <p:cNvSpPr>
            <a:spLocks noGrp="1"/>
          </p:cNvSpPr>
          <p:nvPr>
            <p:ph type="body" idx="1"/>
          </p:nvPr>
        </p:nvSpPr>
        <p:spPr/>
        <p:txBody>
          <a:bodyPr anchor="b">
            <a:normAutofit/>
          </a:bodyPr>
          <a:lstStyle/>
          <a:p>
            <a:endParaRPr lang="fr-BE" sz="3200" dirty="0"/>
          </a:p>
        </p:txBody>
      </p:sp>
      <p:sp>
        <p:nvSpPr>
          <p:cNvPr id="4" name="Espace réservé du numéro de diapositive 3"/>
          <p:cNvSpPr>
            <a:spLocks noGrp="1"/>
          </p:cNvSpPr>
          <p:nvPr>
            <p:ph type="sldNum" sz="quarter" idx="12"/>
          </p:nvPr>
        </p:nvSpPr>
        <p:spPr/>
        <p:txBody>
          <a:bodyPr/>
          <a:lstStyle/>
          <a:p>
            <a:pPr>
              <a:defRPr/>
            </a:pPr>
            <a:fld id="{70AEFB2B-2B51-42B3-AC61-A2FBEC8C41D7}" type="slidenum">
              <a:rPr lang="fr-FR" smtClean="0"/>
              <a:pPr>
                <a:defRPr/>
              </a:pPr>
              <a:t>72</a:t>
            </a:fld>
            <a:endParaRPr lang="fr-FR" dirty="0"/>
          </a:p>
        </p:txBody>
      </p:sp>
    </p:spTree>
    <p:extLst>
      <p:ext uri="{BB962C8B-B14F-4D97-AF65-F5344CB8AC3E}">
        <p14:creationId xmlns:p14="http://schemas.microsoft.com/office/powerpoint/2010/main" val="1579092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Certains chômeurs de longue durée sont engagés dans le métier de GM</a:t>
            </a:r>
          </a:p>
          <a:p>
            <a:r>
              <a:rPr lang="fr-FR" dirty="0" smtClean="0"/>
              <a:t>Pour accompagner des personnes âgées et handicapées demandant une prise en charge plus intensive</a:t>
            </a:r>
          </a:p>
          <a:p>
            <a:r>
              <a:rPr lang="fr-FR" dirty="0" smtClean="0"/>
              <a:t>Pour effectuer une offre de service complémentaire aux AFS</a:t>
            </a:r>
          </a:p>
          <a:p>
            <a:r>
              <a:rPr lang="fr-FR" dirty="0" smtClean="0"/>
              <a:t>En horaire de jour et en HI</a:t>
            </a:r>
            <a:endParaRPr lang="fr-FR" dirty="0"/>
          </a:p>
        </p:txBody>
      </p:sp>
    </p:spTree>
    <p:extLst>
      <p:ext uri="{BB962C8B-B14F-4D97-AF65-F5344CB8AC3E}">
        <p14:creationId xmlns:p14="http://schemas.microsoft.com/office/powerpoint/2010/main" val="3100950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Les années 199O</a:t>
            </a:r>
            <a:endParaRPr lang="fr-FR" sz="4000" dirty="0"/>
          </a:p>
        </p:txBody>
      </p:sp>
      <p:sp>
        <p:nvSpPr>
          <p:cNvPr id="3" name="Espace réservé du contenu 2"/>
          <p:cNvSpPr>
            <a:spLocks noGrp="1"/>
          </p:cNvSpPr>
          <p:nvPr>
            <p:ph idx="1"/>
          </p:nvPr>
        </p:nvSpPr>
        <p:spPr/>
        <p:txBody>
          <a:bodyPr/>
          <a:lstStyle/>
          <a:p>
            <a:r>
              <a:rPr lang="fr-FR" dirty="0" smtClean="0"/>
              <a:t>1997 : 2 nouveaux programmes PTP et Maribel social</a:t>
            </a:r>
          </a:p>
          <a:p>
            <a:r>
              <a:rPr lang="fr-FR" dirty="0" smtClean="0"/>
              <a:t>1998 : le fonds </a:t>
            </a:r>
            <a:r>
              <a:rPr lang="fr-FR" dirty="0"/>
              <a:t>M</a:t>
            </a:r>
            <a:r>
              <a:rPr lang="fr-FR" dirty="0" smtClean="0"/>
              <a:t>aribel du secteur privé SAFPA est créé pour les RW-R BXL-COM GERM</a:t>
            </a:r>
          </a:p>
          <a:p>
            <a:r>
              <a:rPr lang="fr-FR" dirty="0" smtClean="0"/>
              <a:t>2000 : Le Fonds Maribel général des pouvoirs locaux (ONSS-APL) est créé (SAFA du secteur public)</a:t>
            </a:r>
            <a:endParaRPr lang="fr-FR" dirty="0"/>
          </a:p>
        </p:txBody>
      </p:sp>
    </p:spTree>
    <p:extLst>
      <p:ext uri="{BB962C8B-B14F-4D97-AF65-F5344CB8AC3E}">
        <p14:creationId xmlns:p14="http://schemas.microsoft.com/office/powerpoint/2010/main" val="23082610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SAF">
  <a:themeElements>
    <a:clrScheme name="Personnalisé 1">
      <a:dk1>
        <a:sysClr val="windowText" lastClr="000000"/>
      </a:dk1>
      <a:lt1>
        <a:sysClr val="window" lastClr="FFFFFF"/>
      </a:lt1>
      <a:dk2>
        <a:srgbClr val="FF0066"/>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2473</Words>
  <Application>Microsoft Office PowerPoint</Application>
  <PresentationFormat>Affichage à l'écran (4:3)</PresentationFormat>
  <Paragraphs>285</Paragraphs>
  <Slides>72</Slides>
  <Notes>16</Notes>
  <HiddenSlides>0</HiddenSlides>
  <MMClips>0</MMClips>
  <ScaleCrop>false</ScaleCrop>
  <HeadingPairs>
    <vt:vector size="4" baseType="variant">
      <vt:variant>
        <vt:lpstr>Thème</vt:lpstr>
      </vt:variant>
      <vt:variant>
        <vt:i4>1</vt:i4>
      </vt:variant>
      <vt:variant>
        <vt:lpstr>Titres des diapositives</vt:lpstr>
      </vt:variant>
      <vt:variant>
        <vt:i4>72</vt:i4>
      </vt:variant>
    </vt:vector>
  </HeadingPairs>
  <TitlesOfParts>
    <vt:vector size="73" baseType="lpstr">
      <vt:lpstr>ASSAF</vt:lpstr>
      <vt:lpstr>COLLOQUE ASSAF</vt:lpstr>
      <vt:lpstr>CAPSULE</vt:lpstr>
      <vt:lpstr>INTRODUCTION</vt:lpstr>
      <vt:lpstr>Présentation PowerPoint</vt:lpstr>
      <vt:lpstr>Le garde à domicile au fil du temps… 30 ans d’histoire</vt:lpstr>
      <vt:lpstr>LA CREATION DE POSTES DE GARDES MALADES A DOMICILE VIA LES PRC</vt:lpstr>
      <vt:lpstr>Les années 1980</vt:lpstr>
      <vt:lpstr>Présentation PowerPoint</vt:lpstr>
      <vt:lpstr>Les années 199O</vt:lpstr>
      <vt:lpstr>Présentation PowerPoint</vt:lpstr>
      <vt:lpstr>Les années 2000</vt:lpstr>
      <vt:lpstr>Les années 2010</vt:lpstr>
      <vt:lpstr>UN METIER QUI SE CONSTRUIT AUSSI PAR LA CONCERTATION SOCIALE</vt:lpstr>
      <vt:lpstr>La classification professionnelle</vt:lpstr>
      <vt:lpstr>Présentation PowerPoint</vt:lpstr>
      <vt:lpstr>Présentation PowerPoint</vt:lpstr>
      <vt:lpstr>Présentation PowerPoint</vt:lpstr>
      <vt:lpstr>Présentation PowerPoint</vt:lpstr>
      <vt:lpstr>Présentation PowerPoint</vt:lpstr>
      <vt:lpstr>Présentation PowerPoint</vt:lpstr>
      <vt:lpstr>L’interdiction du travail de nuit</vt:lpstr>
      <vt:lpstr>Présentation PowerPoint</vt:lpstr>
      <vt:lpstr>UNE LENTE RECONNAISSANCE PAR LES MINISTRES DE L’ACTION SOCIALE ET DE LA SANTÉ</vt:lpstr>
      <vt:lpstr>Présentation PowerPoint</vt:lpstr>
      <vt:lpstr>Accords NM 2000/2005</vt:lpstr>
      <vt:lpstr>Présentation PowerPoint</vt:lpstr>
      <vt:lpstr>Présentation PowerPoint</vt:lpstr>
      <vt:lpstr>Présentation PowerPoint</vt:lpstr>
      <vt:lpstr>Présentation PowerPoint</vt:lpstr>
      <vt:lpstr>Présentation PowerPoint</vt:lpstr>
      <vt:lpstr>Présentation PowerPoint</vt:lpstr>
      <vt:lpstr>Accords NM 2005/2007</vt:lpstr>
      <vt:lpstr>Accords NM 2007/2009</vt:lpstr>
      <vt:lpstr>Un nouveau décret SAFA</vt:lpstr>
      <vt:lpstr>Projet pilote et étude</vt:lpstr>
      <vt:lpstr>Accords NM 2010/2011</vt:lpstr>
      <vt:lpstr>Plan MARSHALL</vt:lpstr>
      <vt:lpstr>Et en région bruxelloise ?</vt:lpstr>
      <vt:lpstr>Et en communauté germanophone ?</vt:lpstr>
      <vt:lpstr>POUR CONCLURE</vt:lpstr>
      <vt:lpstr>Présentation PowerPoint</vt:lpstr>
      <vt:lpstr>POURTANT , TOUT N’EST PAS RÉGLÉ</vt:lpstr>
      <vt:lpstr>Présentation PowerPoint</vt:lpstr>
      <vt:lpstr>Tout ceci ne plaide-t-il pas pour une reconnaissance définitive et complète de ces métiers dans la politique fonctionnelle ?  Les GAD ont fait largement la preuve de leur utilité auprès des bénéficaires et de leur entourage</vt:lpstr>
      <vt:lpstr>MERCI DE VOTRE ATTENTION</vt:lpstr>
      <vt:lpstr>La formation de garde à domicile dans l’enseignement de promotion sociale</vt:lpstr>
      <vt:lpstr>La formation de garde à domicile dans l’enseignement de promotion sociale</vt:lpstr>
      <vt:lpstr>Le dossier pédagogique de l’aide familial</vt:lpstr>
      <vt:lpstr>Que dit le Profil professionnel ?</vt:lpstr>
      <vt:lpstr>Que dit le Profil professionnel ?</vt:lpstr>
      <vt:lpstr>Le profil à l’épreuve du terrain</vt:lpstr>
      <vt:lpstr>Le profil à l’épreuve du terrain</vt:lpstr>
      <vt:lpstr>Le dossier pédagogique de l’aide familial</vt:lpstr>
      <vt:lpstr>Le dossier pédagogique de l’aide familial</vt:lpstr>
      <vt:lpstr>Le dossier pédagogique d’aide familial</vt:lpstr>
      <vt:lpstr>Vers une autre organisation de la formation de garde à domicile ?</vt:lpstr>
      <vt:lpstr> Des unités d’enseignement spécifiques centrées sur le maintien d’une qualité de vie: </vt:lpstr>
      <vt:lpstr>CAPSULE</vt:lpstr>
      <vt:lpstr>SI LE GARDE M’ÉTAIT CONTE</vt:lpstr>
      <vt:lpstr>Présentation PowerPoint</vt:lpstr>
      <vt:lpstr>ADAPTABILITE</vt:lpstr>
      <vt:lpstr>ECOUTE</vt:lpstr>
      <vt:lpstr>SENS de  l’ORGANISATION</vt:lpstr>
      <vt:lpstr>RIGUEUR</vt:lpstr>
      <vt:lpstr>SENS de  la COMMUNICATION</vt:lpstr>
      <vt:lpstr>COMPETENCES  TECHNIQUES</vt:lpstr>
      <vt:lpstr>EMPATHIE</vt:lpstr>
      <vt:lpstr>SENS de la COLLABORATION</vt:lpstr>
      <vt:lpstr>CONNAISSANCES THEORIQUES</vt:lpstr>
      <vt:lpstr>AUTONOMIE</vt:lpstr>
      <vt:lpstr>GARDE à DOMICILE : </vt:lpstr>
      <vt:lpstr>PAUSE</vt:lpstr>
    </vt:vector>
  </TitlesOfParts>
  <Company>PRIMINFO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COLLOQUE ASSAF</dc:title>
  <dc:creator>Dominique Gillard</dc:creator>
  <cp:lastModifiedBy>Marie Jennequin</cp:lastModifiedBy>
  <cp:revision>3</cp:revision>
  <dcterms:created xsi:type="dcterms:W3CDTF">2014-10-17T08:38:41Z</dcterms:created>
  <dcterms:modified xsi:type="dcterms:W3CDTF">2014-10-17T08:50:59Z</dcterms:modified>
</cp:coreProperties>
</file>